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64"/>
  </p:notesMasterIdLst>
  <p:handoutMasterIdLst>
    <p:handoutMasterId r:id="rId65"/>
  </p:handoutMasterIdLst>
  <p:sldIdLst>
    <p:sldId id="816" r:id="rId2"/>
    <p:sldId id="1080" r:id="rId3"/>
    <p:sldId id="1087" r:id="rId4"/>
    <p:sldId id="995" r:id="rId5"/>
    <p:sldId id="994" r:id="rId6"/>
    <p:sldId id="1081" r:id="rId7"/>
    <p:sldId id="1082" r:id="rId8"/>
    <p:sldId id="1083" r:id="rId9"/>
    <p:sldId id="1084" r:id="rId10"/>
    <p:sldId id="1086" r:id="rId11"/>
    <p:sldId id="1039" r:id="rId12"/>
    <p:sldId id="1041" r:id="rId13"/>
    <p:sldId id="1042" r:id="rId14"/>
    <p:sldId id="1043" r:id="rId15"/>
    <p:sldId id="1044" r:id="rId16"/>
    <p:sldId id="1045" r:id="rId17"/>
    <p:sldId id="1046" r:id="rId18"/>
    <p:sldId id="1047" r:id="rId19"/>
    <p:sldId id="1048" r:id="rId20"/>
    <p:sldId id="1049" r:id="rId21"/>
    <p:sldId id="1050" r:id="rId22"/>
    <p:sldId id="1051" r:id="rId23"/>
    <p:sldId id="1052" r:id="rId24"/>
    <p:sldId id="1053" r:id="rId25"/>
    <p:sldId id="1054" r:id="rId26"/>
    <p:sldId id="1055" r:id="rId27"/>
    <p:sldId id="1056" r:id="rId28"/>
    <p:sldId id="1057" r:id="rId29"/>
    <p:sldId id="1058" r:id="rId30"/>
    <p:sldId id="1059" r:id="rId31"/>
    <p:sldId id="1060" r:id="rId32"/>
    <p:sldId id="1061" r:id="rId33"/>
    <p:sldId id="1062" r:id="rId34"/>
    <p:sldId id="1085" r:id="rId35"/>
    <p:sldId id="1070" r:id="rId36"/>
    <p:sldId id="1071" r:id="rId37"/>
    <p:sldId id="1072" r:id="rId38"/>
    <p:sldId id="1073" r:id="rId39"/>
    <p:sldId id="1074" r:id="rId40"/>
    <p:sldId id="1075" r:id="rId41"/>
    <p:sldId id="1076" r:id="rId42"/>
    <p:sldId id="1077" r:id="rId43"/>
    <p:sldId id="1078" r:id="rId44"/>
    <p:sldId id="1079" r:id="rId45"/>
    <p:sldId id="1036" r:id="rId46"/>
    <p:sldId id="959" r:id="rId47"/>
    <p:sldId id="961" r:id="rId48"/>
    <p:sldId id="962" r:id="rId49"/>
    <p:sldId id="963" r:id="rId50"/>
    <p:sldId id="965" r:id="rId51"/>
    <p:sldId id="966" r:id="rId52"/>
    <p:sldId id="967" r:id="rId53"/>
    <p:sldId id="968" r:id="rId54"/>
    <p:sldId id="969" r:id="rId55"/>
    <p:sldId id="970" r:id="rId56"/>
    <p:sldId id="977" r:id="rId57"/>
    <p:sldId id="973" r:id="rId58"/>
    <p:sldId id="974" r:id="rId59"/>
    <p:sldId id="975" r:id="rId60"/>
    <p:sldId id="976" r:id="rId61"/>
    <p:sldId id="984" r:id="rId62"/>
    <p:sldId id="601" r:id="rId63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0D24CC0B-906F-4FFD-8C17-A2D3950B6F13}">
          <p14:sldIdLst>
            <p14:sldId id="816"/>
            <p14:sldId id="1080"/>
            <p14:sldId id="1087"/>
            <p14:sldId id="995"/>
            <p14:sldId id="994"/>
            <p14:sldId id="1081"/>
            <p14:sldId id="1082"/>
            <p14:sldId id="1083"/>
            <p14:sldId id="1084"/>
          </p14:sldIdLst>
        </p14:section>
        <p14:section name="系統架構" id="{4EC41AD9-4972-4B56-A481-6D8DBB072D74}">
          <p14:sldIdLst/>
        </p14:section>
        <p14:section name="穿戴式裝置介紹" id="{476C19D4-646A-4A5D-B2E7-0072AEF21C75}">
          <p14:sldIdLst>
            <p14:sldId id="1086"/>
            <p14:sldId id="1039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1054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85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36"/>
            <p14:sldId id="959"/>
            <p14:sldId id="961"/>
            <p14:sldId id="962"/>
            <p14:sldId id="963"/>
            <p14:sldId id="965"/>
            <p14:sldId id="966"/>
            <p14:sldId id="967"/>
            <p14:sldId id="968"/>
            <p14:sldId id="969"/>
            <p14:sldId id="970"/>
            <p14:sldId id="977"/>
            <p14:sldId id="973"/>
            <p14:sldId id="974"/>
            <p14:sldId id="975"/>
            <p14:sldId id="976"/>
            <p14:sldId id="984"/>
          </p14:sldIdLst>
        </p14:section>
        <p14:section name="未命名的章節" id="{6E2BB4A1-E0BF-0F45-B424-6800B89BF856}">
          <p14:sldIdLst>
            <p14:sldId id="6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CCFF"/>
    <a:srgbClr val="FF99FF"/>
    <a:srgbClr val="F0306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3487" autoAdjust="0"/>
  </p:normalViewPr>
  <p:slideViewPr>
    <p:cSldViewPr snapToGrid="0" snapToObjects="1">
      <p:cViewPr varScale="1">
        <p:scale>
          <a:sx n="155" d="100"/>
          <a:sy n="155" d="100"/>
        </p:scale>
        <p:origin x="1852" y="76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644" y="28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CF72F-5B79-4422-84A8-57C4C22B4B2F}" type="doc">
      <dgm:prSet loTypeId="urn:microsoft.com/office/officeart/2005/8/layout/hProcess6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60201E17-4AD6-4072-A063-DE5F0B1B7783}">
      <dgm:prSet phldrT="[文字]" custT="1"/>
      <dgm:spPr/>
      <dgm:t>
        <a:bodyPr/>
        <a:lstStyle/>
        <a:p>
          <a:r>
            <a:rPr lang="zh-TW" altLang="en-US" sz="1400" b="1"/>
            <a:t>感應器</a:t>
          </a:r>
        </a:p>
      </dgm:t>
    </dgm:pt>
    <dgm:pt modelId="{0DB678E5-391F-4B54-9079-1158C73AFE46}" type="parTrans" cxnId="{4D00856D-F19A-4631-BB99-BC63D815C5B0}">
      <dgm:prSet/>
      <dgm:spPr/>
      <dgm:t>
        <a:bodyPr/>
        <a:lstStyle/>
        <a:p>
          <a:endParaRPr lang="zh-TW" altLang="en-US" sz="1400" b="1"/>
        </a:p>
      </dgm:t>
    </dgm:pt>
    <dgm:pt modelId="{5085D714-F33C-4926-B67D-B12F9218C02B}" type="sibTrans" cxnId="{4D00856D-F19A-4631-BB99-BC63D815C5B0}">
      <dgm:prSet/>
      <dgm:spPr/>
      <dgm:t>
        <a:bodyPr/>
        <a:lstStyle/>
        <a:p>
          <a:endParaRPr lang="zh-TW" altLang="en-US" sz="1400" b="1"/>
        </a:p>
      </dgm:t>
    </dgm:pt>
    <dgm:pt modelId="{FDC1BB0B-B1D1-4E46-B717-CB633B253883}">
      <dgm:prSet phldrT="[文字]" custT="1"/>
      <dgm:spPr/>
      <dgm:t>
        <a:bodyPr/>
        <a:lstStyle/>
        <a:p>
          <a:r>
            <a:rPr lang="zh-TW" altLang="en-US" sz="1400" b="1"/>
            <a:t>三軸</a:t>
          </a:r>
        </a:p>
      </dgm:t>
    </dgm:pt>
    <dgm:pt modelId="{0A47A0AA-ABD1-436E-B5D5-37C0E9F43D91}" type="parTrans" cxnId="{BDBE8151-52B7-46E2-8478-698B0E44CA9A}">
      <dgm:prSet/>
      <dgm:spPr/>
      <dgm:t>
        <a:bodyPr/>
        <a:lstStyle/>
        <a:p>
          <a:endParaRPr lang="zh-TW" altLang="en-US" sz="1400" b="1"/>
        </a:p>
      </dgm:t>
    </dgm:pt>
    <dgm:pt modelId="{0D148402-8695-4516-AFB7-7BB1FD427482}" type="sibTrans" cxnId="{BDBE8151-52B7-46E2-8478-698B0E44CA9A}">
      <dgm:prSet/>
      <dgm:spPr/>
      <dgm:t>
        <a:bodyPr/>
        <a:lstStyle/>
        <a:p>
          <a:endParaRPr lang="zh-TW" altLang="en-US" sz="1400" b="1"/>
        </a:p>
      </dgm:t>
    </dgm:pt>
    <dgm:pt modelId="{9781FA07-C4CB-4978-9F8F-F3AD43469E8B}">
      <dgm:prSet phldrT="[文字]" custT="1"/>
      <dgm:spPr/>
      <dgm:t>
        <a:bodyPr/>
        <a:lstStyle/>
        <a:p>
          <a:r>
            <a:rPr lang="zh-TW" altLang="en-US" sz="1400" b="1"/>
            <a:t>基地台</a:t>
          </a:r>
        </a:p>
      </dgm:t>
    </dgm:pt>
    <dgm:pt modelId="{80C58C9D-1322-4CC7-9B49-98399155C325}" type="parTrans" cxnId="{CA7EB100-99A8-46AC-9134-B836E3B90E09}">
      <dgm:prSet/>
      <dgm:spPr/>
      <dgm:t>
        <a:bodyPr/>
        <a:lstStyle/>
        <a:p>
          <a:endParaRPr lang="zh-TW" altLang="en-US" sz="1400" b="1"/>
        </a:p>
      </dgm:t>
    </dgm:pt>
    <dgm:pt modelId="{0813CCFE-142B-43D1-920B-D3CE8D20E39E}" type="sibTrans" cxnId="{CA7EB100-99A8-46AC-9134-B836E3B90E09}">
      <dgm:prSet/>
      <dgm:spPr/>
      <dgm:t>
        <a:bodyPr/>
        <a:lstStyle/>
        <a:p>
          <a:endParaRPr lang="zh-TW" altLang="en-US" sz="1400" b="1"/>
        </a:p>
      </dgm:t>
    </dgm:pt>
    <dgm:pt modelId="{D49001C9-C22B-4A2C-B68D-57ED35B1D4A5}">
      <dgm:prSet phldrT="[文字]" custT="1"/>
      <dgm:spPr/>
      <dgm:t>
        <a:bodyPr/>
        <a:lstStyle/>
        <a:p>
          <a:r>
            <a:rPr lang="en-US" altLang="zh-TW" sz="1400" b="1" err="1"/>
            <a:t>Gemtek</a:t>
          </a:r>
          <a:endParaRPr lang="zh-TW" altLang="en-US" sz="1400" b="1"/>
        </a:p>
      </dgm:t>
    </dgm:pt>
    <dgm:pt modelId="{861A85A5-7C7E-4D17-9B68-CBB61EBEC6A1}" type="parTrans" cxnId="{AE59863D-4E45-4C5D-BE5B-B4C56B0F60FF}">
      <dgm:prSet/>
      <dgm:spPr/>
      <dgm:t>
        <a:bodyPr/>
        <a:lstStyle/>
        <a:p>
          <a:endParaRPr lang="zh-TW" altLang="en-US" sz="1400" b="1"/>
        </a:p>
      </dgm:t>
    </dgm:pt>
    <dgm:pt modelId="{386DCACD-66B0-41B7-99D6-B287746B1B7D}" type="sibTrans" cxnId="{AE59863D-4E45-4C5D-BE5B-B4C56B0F60FF}">
      <dgm:prSet/>
      <dgm:spPr/>
      <dgm:t>
        <a:bodyPr/>
        <a:lstStyle/>
        <a:p>
          <a:endParaRPr lang="zh-TW" altLang="en-US" sz="1400" b="1"/>
        </a:p>
      </dgm:t>
    </dgm:pt>
    <dgm:pt modelId="{1262D3A1-4EF3-4DCE-9F0C-73B893A1831A}">
      <dgm:prSet phldrT="[文字]" custT="1"/>
      <dgm:spPr/>
      <dgm:t>
        <a:bodyPr/>
        <a:lstStyle/>
        <a:p>
          <a:r>
            <a:rPr lang="en-US" altLang="zh-TW" sz="1400" b="1"/>
            <a:t>MQTT Broker</a:t>
          </a:r>
          <a:endParaRPr lang="zh-TW" altLang="en-US" sz="1400" b="1"/>
        </a:p>
      </dgm:t>
    </dgm:pt>
    <dgm:pt modelId="{F762FCB2-DF31-479A-A51C-FDE493028F5C}" type="parTrans" cxnId="{1F5C9F46-DE4A-43E0-8BF6-1F5A77D6E35A}">
      <dgm:prSet/>
      <dgm:spPr/>
      <dgm:t>
        <a:bodyPr/>
        <a:lstStyle/>
        <a:p>
          <a:endParaRPr lang="zh-TW" altLang="en-US" sz="1400" b="1"/>
        </a:p>
      </dgm:t>
    </dgm:pt>
    <dgm:pt modelId="{9F69A2C4-C9A4-4DC1-8375-7018D74B68AE}" type="sibTrans" cxnId="{1F5C9F46-DE4A-43E0-8BF6-1F5A77D6E35A}">
      <dgm:prSet/>
      <dgm:spPr/>
      <dgm:t>
        <a:bodyPr/>
        <a:lstStyle/>
        <a:p>
          <a:endParaRPr lang="zh-TW" altLang="en-US" sz="1400" b="1"/>
        </a:p>
      </dgm:t>
    </dgm:pt>
    <dgm:pt modelId="{F4A3405B-572E-412E-A578-FC750B756578}">
      <dgm:prSet phldrT="[文字]" custT="1"/>
      <dgm:spPr/>
      <dgm:t>
        <a:bodyPr/>
        <a:lstStyle/>
        <a:p>
          <a:r>
            <a:rPr lang="en-US" altLang="zh-TW" sz="1400" b="1" err="1"/>
            <a:t>MQTT.fx</a:t>
          </a:r>
          <a:endParaRPr lang="zh-TW" altLang="en-US" sz="1400" b="1"/>
        </a:p>
      </dgm:t>
    </dgm:pt>
    <dgm:pt modelId="{4CDCABEF-8559-4198-966F-3244667921B4}" type="parTrans" cxnId="{A0391592-2EC2-4DA3-A921-823F7F9CE82C}">
      <dgm:prSet/>
      <dgm:spPr/>
      <dgm:t>
        <a:bodyPr/>
        <a:lstStyle/>
        <a:p>
          <a:endParaRPr lang="zh-TW" altLang="en-US" sz="1400" b="1"/>
        </a:p>
      </dgm:t>
    </dgm:pt>
    <dgm:pt modelId="{D9A5EAA1-1760-4C53-909C-AD10DDDECCAE}" type="sibTrans" cxnId="{A0391592-2EC2-4DA3-A921-823F7F9CE82C}">
      <dgm:prSet/>
      <dgm:spPr/>
      <dgm:t>
        <a:bodyPr/>
        <a:lstStyle/>
        <a:p>
          <a:endParaRPr lang="zh-TW" altLang="en-US" sz="1400" b="1"/>
        </a:p>
      </dgm:t>
    </dgm:pt>
    <dgm:pt modelId="{EFEA5B1F-03F0-449D-A441-5200B915E49C}">
      <dgm:prSet phldrT="[文字]" custT="1"/>
      <dgm:spPr/>
      <dgm:t>
        <a:bodyPr/>
        <a:lstStyle/>
        <a:p>
          <a:r>
            <a:rPr lang="zh-TW" altLang="en-US" sz="1400" b="1"/>
            <a:t>平台</a:t>
          </a:r>
        </a:p>
      </dgm:t>
    </dgm:pt>
    <dgm:pt modelId="{A8ED71CD-8247-49BB-B6C2-327A9AA123A5}" type="parTrans" cxnId="{C2620EAB-C52B-41E6-A1AC-4D041D4C4D85}">
      <dgm:prSet/>
      <dgm:spPr/>
      <dgm:t>
        <a:bodyPr/>
        <a:lstStyle/>
        <a:p>
          <a:endParaRPr lang="zh-TW" altLang="en-US" sz="1400" b="1"/>
        </a:p>
      </dgm:t>
    </dgm:pt>
    <dgm:pt modelId="{97F2FF03-E6FA-47BD-9709-D4F26BA9D7E2}" type="sibTrans" cxnId="{C2620EAB-C52B-41E6-A1AC-4D041D4C4D85}">
      <dgm:prSet/>
      <dgm:spPr/>
      <dgm:t>
        <a:bodyPr/>
        <a:lstStyle/>
        <a:p>
          <a:endParaRPr lang="zh-TW" altLang="en-US" sz="1400" b="1"/>
        </a:p>
      </dgm:t>
    </dgm:pt>
    <dgm:pt modelId="{26354E6D-8E18-4AD7-82C3-FE191BD2A0E3}">
      <dgm:prSet phldrT="[文字]" custT="1"/>
      <dgm:spPr/>
      <dgm:t>
        <a:bodyPr/>
        <a:lstStyle/>
        <a:p>
          <a:r>
            <a:rPr lang="en-US" altLang="zh-TW" sz="1400" b="1" err="1"/>
            <a:t>campus.kits.tw</a:t>
          </a:r>
          <a:endParaRPr lang="zh-TW" altLang="en-US" sz="1400" b="1"/>
        </a:p>
      </dgm:t>
    </dgm:pt>
    <dgm:pt modelId="{72ECEEC4-A190-465E-86CF-20462F791DBC}" type="parTrans" cxnId="{0FCA6B12-C737-4AE6-BCEA-DD91045FD18B}">
      <dgm:prSet/>
      <dgm:spPr/>
      <dgm:t>
        <a:bodyPr/>
        <a:lstStyle/>
        <a:p>
          <a:endParaRPr lang="zh-TW" altLang="en-US" sz="1400" b="1"/>
        </a:p>
      </dgm:t>
    </dgm:pt>
    <dgm:pt modelId="{832FFCC8-35CB-4FFA-823E-C3C05B1F5B5D}" type="sibTrans" cxnId="{0FCA6B12-C737-4AE6-BCEA-DD91045FD18B}">
      <dgm:prSet/>
      <dgm:spPr/>
      <dgm:t>
        <a:bodyPr/>
        <a:lstStyle/>
        <a:p>
          <a:endParaRPr lang="zh-TW" altLang="en-US" sz="1400" b="1"/>
        </a:p>
      </dgm:t>
    </dgm:pt>
    <dgm:pt modelId="{BE750DC3-51BE-4DFD-ABB2-AC84DA541ECF}">
      <dgm:prSet phldrT="[文字]" custT="1"/>
      <dgm:spPr/>
      <dgm:t>
        <a:bodyPr/>
        <a:lstStyle/>
        <a:p>
          <a:r>
            <a:rPr lang="en-US" altLang="zh-TW" sz="1400" b="1"/>
            <a:t>GPS</a:t>
          </a:r>
          <a:endParaRPr lang="zh-TW" altLang="en-US" sz="1400" b="1"/>
        </a:p>
      </dgm:t>
    </dgm:pt>
    <dgm:pt modelId="{E3613E39-DED6-47AB-9B28-B878D5C1CADA}" type="parTrans" cxnId="{A428B1D2-FBDC-4A79-9771-D1B07B30D304}">
      <dgm:prSet/>
      <dgm:spPr/>
      <dgm:t>
        <a:bodyPr/>
        <a:lstStyle/>
        <a:p>
          <a:endParaRPr lang="zh-TW" altLang="en-US" b="1"/>
        </a:p>
      </dgm:t>
    </dgm:pt>
    <dgm:pt modelId="{F601E11D-8D76-4929-AB3E-7AB542A9AE09}" type="sibTrans" cxnId="{A428B1D2-FBDC-4A79-9771-D1B07B30D304}">
      <dgm:prSet/>
      <dgm:spPr/>
      <dgm:t>
        <a:bodyPr/>
        <a:lstStyle/>
        <a:p>
          <a:endParaRPr lang="zh-TW" altLang="en-US" b="1"/>
        </a:p>
      </dgm:t>
    </dgm:pt>
    <dgm:pt modelId="{297D33DD-E616-421B-A935-C45FE510B3FD}">
      <dgm:prSet phldrT="[文字]" custT="1"/>
      <dgm:spPr/>
      <dgm:t>
        <a:bodyPr/>
        <a:lstStyle/>
        <a:p>
          <a:r>
            <a:rPr lang="zh-TW" altLang="en-US" sz="1400" b="1" dirty="0"/>
            <a:t>溫溼度</a:t>
          </a:r>
        </a:p>
      </dgm:t>
    </dgm:pt>
    <dgm:pt modelId="{C92BB7DE-1D37-45F6-82CE-5C9B8520DA0C}" type="parTrans" cxnId="{04BDF4EB-DC8C-46FF-996E-3FAA435FC0DF}">
      <dgm:prSet/>
      <dgm:spPr/>
      <dgm:t>
        <a:bodyPr/>
        <a:lstStyle/>
        <a:p>
          <a:endParaRPr lang="zh-TW" altLang="en-US" b="1"/>
        </a:p>
      </dgm:t>
    </dgm:pt>
    <dgm:pt modelId="{4CE3211B-06C9-4B27-A7C4-B90DE5C7D873}" type="sibTrans" cxnId="{04BDF4EB-DC8C-46FF-996E-3FAA435FC0DF}">
      <dgm:prSet/>
      <dgm:spPr/>
      <dgm:t>
        <a:bodyPr/>
        <a:lstStyle/>
        <a:p>
          <a:endParaRPr lang="zh-TW" altLang="en-US" b="1"/>
        </a:p>
      </dgm:t>
    </dgm:pt>
    <dgm:pt modelId="{DA18A6B2-1024-4778-9851-2853DB6E17F9}" type="pres">
      <dgm:prSet presAssocID="{E09CF72F-5B79-4422-84A8-57C4C22B4B2F}" presName="theList" presStyleCnt="0">
        <dgm:presLayoutVars>
          <dgm:dir/>
          <dgm:animLvl val="lvl"/>
          <dgm:resizeHandles val="exact"/>
        </dgm:presLayoutVars>
      </dgm:prSet>
      <dgm:spPr/>
    </dgm:pt>
    <dgm:pt modelId="{22F15D75-05CF-4EBA-A951-11251DBE9BD3}" type="pres">
      <dgm:prSet presAssocID="{60201E17-4AD6-4072-A063-DE5F0B1B7783}" presName="compNode" presStyleCnt="0"/>
      <dgm:spPr/>
    </dgm:pt>
    <dgm:pt modelId="{01AD0E6D-82CA-422D-A285-184EE90496F6}" type="pres">
      <dgm:prSet presAssocID="{60201E17-4AD6-4072-A063-DE5F0B1B7783}" presName="noGeometry" presStyleCnt="0"/>
      <dgm:spPr/>
    </dgm:pt>
    <dgm:pt modelId="{F5724A57-48BA-46AB-8FB1-E4F745C507B4}" type="pres">
      <dgm:prSet presAssocID="{60201E17-4AD6-4072-A063-DE5F0B1B7783}" presName="childTextVisible" presStyleLbl="bgAccFollowNode1" presStyleIdx="0" presStyleCnt="4">
        <dgm:presLayoutVars>
          <dgm:bulletEnabled val="1"/>
        </dgm:presLayoutVars>
      </dgm:prSet>
      <dgm:spPr/>
    </dgm:pt>
    <dgm:pt modelId="{82648431-963B-4637-8A82-074D05794798}" type="pres">
      <dgm:prSet presAssocID="{60201E17-4AD6-4072-A063-DE5F0B1B7783}" presName="childTextHidden" presStyleLbl="bgAccFollowNode1" presStyleIdx="0" presStyleCnt="4"/>
      <dgm:spPr/>
    </dgm:pt>
    <dgm:pt modelId="{96647487-9AA3-4391-A512-49A7F30E91EB}" type="pres">
      <dgm:prSet presAssocID="{60201E17-4AD6-4072-A063-DE5F0B1B778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432011F-AFEB-4BEE-889C-8CF45C159213}" type="pres">
      <dgm:prSet presAssocID="{60201E17-4AD6-4072-A063-DE5F0B1B7783}" presName="aSpace" presStyleCnt="0"/>
      <dgm:spPr/>
    </dgm:pt>
    <dgm:pt modelId="{281606C8-A5B9-4A0F-A31D-5166EA50A058}" type="pres">
      <dgm:prSet presAssocID="{9781FA07-C4CB-4978-9F8F-F3AD43469E8B}" presName="compNode" presStyleCnt="0"/>
      <dgm:spPr/>
    </dgm:pt>
    <dgm:pt modelId="{A3F5772C-CE85-480C-AB1A-B4A41E7B0E1C}" type="pres">
      <dgm:prSet presAssocID="{9781FA07-C4CB-4978-9F8F-F3AD43469E8B}" presName="noGeometry" presStyleCnt="0"/>
      <dgm:spPr/>
    </dgm:pt>
    <dgm:pt modelId="{57D85476-FCD3-48F8-93CA-B7D0C417024C}" type="pres">
      <dgm:prSet presAssocID="{9781FA07-C4CB-4978-9F8F-F3AD43469E8B}" presName="childTextVisible" presStyleLbl="bgAccFollowNode1" presStyleIdx="1" presStyleCnt="4">
        <dgm:presLayoutVars>
          <dgm:bulletEnabled val="1"/>
        </dgm:presLayoutVars>
      </dgm:prSet>
      <dgm:spPr/>
    </dgm:pt>
    <dgm:pt modelId="{A649ED07-B6C7-44E9-B450-8745AFEC842F}" type="pres">
      <dgm:prSet presAssocID="{9781FA07-C4CB-4978-9F8F-F3AD43469E8B}" presName="childTextHidden" presStyleLbl="bgAccFollowNode1" presStyleIdx="1" presStyleCnt="4"/>
      <dgm:spPr/>
    </dgm:pt>
    <dgm:pt modelId="{6D8B67A8-C4D7-485A-BBAE-C7093C21B557}" type="pres">
      <dgm:prSet presAssocID="{9781FA07-C4CB-4978-9F8F-F3AD43469E8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C0CAD9C-B679-41E5-8947-F65AF0B0E9F3}" type="pres">
      <dgm:prSet presAssocID="{9781FA07-C4CB-4978-9F8F-F3AD43469E8B}" presName="aSpace" presStyleCnt="0"/>
      <dgm:spPr/>
    </dgm:pt>
    <dgm:pt modelId="{6D991F3B-15A3-4B49-BCDB-227925E85B8A}" type="pres">
      <dgm:prSet presAssocID="{1262D3A1-4EF3-4DCE-9F0C-73B893A1831A}" presName="compNode" presStyleCnt="0"/>
      <dgm:spPr/>
    </dgm:pt>
    <dgm:pt modelId="{44F1FCB8-7616-4A5D-ACFD-1CBE9151C021}" type="pres">
      <dgm:prSet presAssocID="{1262D3A1-4EF3-4DCE-9F0C-73B893A1831A}" presName="noGeometry" presStyleCnt="0"/>
      <dgm:spPr/>
    </dgm:pt>
    <dgm:pt modelId="{FF27EE67-C752-4B4F-AF9F-0AD3F9CC480F}" type="pres">
      <dgm:prSet presAssocID="{1262D3A1-4EF3-4DCE-9F0C-73B893A1831A}" presName="childTextVisible" presStyleLbl="bgAccFollowNode1" presStyleIdx="2" presStyleCnt="4">
        <dgm:presLayoutVars>
          <dgm:bulletEnabled val="1"/>
        </dgm:presLayoutVars>
      </dgm:prSet>
      <dgm:spPr/>
    </dgm:pt>
    <dgm:pt modelId="{BEC63751-C069-4EA0-9EBD-2243F647DDA1}" type="pres">
      <dgm:prSet presAssocID="{1262D3A1-4EF3-4DCE-9F0C-73B893A1831A}" presName="childTextHidden" presStyleLbl="bgAccFollowNode1" presStyleIdx="2" presStyleCnt="4"/>
      <dgm:spPr/>
    </dgm:pt>
    <dgm:pt modelId="{3B852216-E28B-4EDB-94CC-473A552DEBA9}" type="pres">
      <dgm:prSet presAssocID="{1262D3A1-4EF3-4DCE-9F0C-73B893A1831A}" presName="parentText" presStyleLbl="node1" presStyleIdx="2" presStyleCnt="4" custScaleX="108593">
        <dgm:presLayoutVars>
          <dgm:chMax val="1"/>
          <dgm:bulletEnabled val="1"/>
        </dgm:presLayoutVars>
      </dgm:prSet>
      <dgm:spPr/>
    </dgm:pt>
    <dgm:pt modelId="{55A9EC75-C1E4-4B19-B359-8D0933CBDF73}" type="pres">
      <dgm:prSet presAssocID="{1262D3A1-4EF3-4DCE-9F0C-73B893A1831A}" presName="aSpace" presStyleCnt="0"/>
      <dgm:spPr/>
    </dgm:pt>
    <dgm:pt modelId="{61A9A3E5-8DC4-4494-9B4B-DD9B723876AB}" type="pres">
      <dgm:prSet presAssocID="{EFEA5B1F-03F0-449D-A441-5200B915E49C}" presName="compNode" presStyleCnt="0"/>
      <dgm:spPr/>
    </dgm:pt>
    <dgm:pt modelId="{D8CD1EA0-F7B7-4EAC-B7CE-5EBD28BF2486}" type="pres">
      <dgm:prSet presAssocID="{EFEA5B1F-03F0-449D-A441-5200B915E49C}" presName="noGeometry" presStyleCnt="0"/>
      <dgm:spPr/>
    </dgm:pt>
    <dgm:pt modelId="{A3773471-F0B4-4E8A-87EC-4AACA9FC30CD}" type="pres">
      <dgm:prSet presAssocID="{EFEA5B1F-03F0-449D-A441-5200B915E49C}" presName="childTextVisible" presStyleLbl="bgAccFollowNode1" presStyleIdx="3" presStyleCnt="4" custScaleX="109999">
        <dgm:presLayoutVars>
          <dgm:bulletEnabled val="1"/>
        </dgm:presLayoutVars>
      </dgm:prSet>
      <dgm:spPr/>
    </dgm:pt>
    <dgm:pt modelId="{7FEE220E-5BF1-4574-9611-690EFEC66622}" type="pres">
      <dgm:prSet presAssocID="{EFEA5B1F-03F0-449D-A441-5200B915E49C}" presName="childTextHidden" presStyleLbl="bgAccFollowNode1" presStyleIdx="3" presStyleCnt="4"/>
      <dgm:spPr/>
    </dgm:pt>
    <dgm:pt modelId="{4A69A26E-F6EB-4324-B9A3-110EB309ECC5}" type="pres">
      <dgm:prSet presAssocID="{EFEA5B1F-03F0-449D-A441-5200B915E49C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CA7EB100-99A8-46AC-9134-B836E3B90E09}" srcId="{E09CF72F-5B79-4422-84A8-57C4C22B4B2F}" destId="{9781FA07-C4CB-4978-9F8F-F3AD43469E8B}" srcOrd="1" destOrd="0" parTransId="{80C58C9D-1322-4CC7-9B49-98399155C325}" sibTransId="{0813CCFE-142B-43D1-920B-D3CE8D20E39E}"/>
    <dgm:cxn modelId="{31B49D01-6816-4879-9ECE-98C7FCF3B989}" type="presOf" srcId="{1262D3A1-4EF3-4DCE-9F0C-73B893A1831A}" destId="{3B852216-E28B-4EDB-94CC-473A552DEBA9}" srcOrd="0" destOrd="0" presId="urn:microsoft.com/office/officeart/2005/8/layout/hProcess6"/>
    <dgm:cxn modelId="{BB8F880C-EB55-4BD7-956C-4F082B20CED6}" type="presOf" srcId="{60201E17-4AD6-4072-A063-DE5F0B1B7783}" destId="{96647487-9AA3-4391-A512-49A7F30E91EB}" srcOrd="0" destOrd="0" presId="urn:microsoft.com/office/officeart/2005/8/layout/hProcess6"/>
    <dgm:cxn modelId="{0FCA6B12-C737-4AE6-BCEA-DD91045FD18B}" srcId="{EFEA5B1F-03F0-449D-A441-5200B915E49C}" destId="{26354E6D-8E18-4AD7-82C3-FE191BD2A0E3}" srcOrd="0" destOrd="0" parTransId="{72ECEEC4-A190-465E-86CF-20462F791DBC}" sibTransId="{832FFCC8-35CB-4FFA-823E-C3C05B1F5B5D}"/>
    <dgm:cxn modelId="{66F30813-A4DA-46BE-8D13-FC5F8D83FE3F}" type="presOf" srcId="{26354E6D-8E18-4AD7-82C3-FE191BD2A0E3}" destId="{A3773471-F0B4-4E8A-87EC-4AACA9FC30CD}" srcOrd="0" destOrd="0" presId="urn:microsoft.com/office/officeart/2005/8/layout/hProcess6"/>
    <dgm:cxn modelId="{B9AB0127-FD74-C541-B268-23651BA50AD7}" type="presOf" srcId="{297D33DD-E616-421B-A935-C45FE510B3FD}" destId="{82648431-963B-4637-8A82-074D05794798}" srcOrd="1" destOrd="2" presId="urn:microsoft.com/office/officeart/2005/8/layout/hProcess6"/>
    <dgm:cxn modelId="{5203023C-7A56-9149-8115-62B82316EEE8}" type="presOf" srcId="{BE750DC3-51BE-4DFD-ABB2-AC84DA541ECF}" destId="{F5724A57-48BA-46AB-8FB1-E4F745C507B4}" srcOrd="0" destOrd="1" presId="urn:microsoft.com/office/officeart/2005/8/layout/hProcess6"/>
    <dgm:cxn modelId="{AE59863D-4E45-4C5D-BE5B-B4C56B0F60FF}" srcId="{9781FA07-C4CB-4978-9F8F-F3AD43469E8B}" destId="{D49001C9-C22B-4A2C-B68D-57ED35B1D4A5}" srcOrd="0" destOrd="0" parTransId="{861A85A5-7C7E-4D17-9B68-CBB61EBEC6A1}" sibTransId="{386DCACD-66B0-41B7-99D6-B287746B1B7D}"/>
    <dgm:cxn modelId="{1CB2123F-E09B-4CB4-B3E5-B797F45284BB}" type="presOf" srcId="{D49001C9-C22B-4A2C-B68D-57ED35B1D4A5}" destId="{A649ED07-B6C7-44E9-B450-8745AFEC842F}" srcOrd="1" destOrd="0" presId="urn:microsoft.com/office/officeart/2005/8/layout/hProcess6"/>
    <dgm:cxn modelId="{1F5C9F46-DE4A-43E0-8BF6-1F5A77D6E35A}" srcId="{E09CF72F-5B79-4422-84A8-57C4C22B4B2F}" destId="{1262D3A1-4EF3-4DCE-9F0C-73B893A1831A}" srcOrd="2" destOrd="0" parTransId="{F762FCB2-DF31-479A-A51C-FDE493028F5C}" sibTransId="{9F69A2C4-C9A4-4DC1-8375-7018D74B68AE}"/>
    <dgm:cxn modelId="{4D00856D-F19A-4631-BB99-BC63D815C5B0}" srcId="{E09CF72F-5B79-4422-84A8-57C4C22B4B2F}" destId="{60201E17-4AD6-4072-A063-DE5F0B1B7783}" srcOrd="0" destOrd="0" parTransId="{0DB678E5-391F-4B54-9079-1158C73AFE46}" sibTransId="{5085D714-F33C-4926-B67D-B12F9218C02B}"/>
    <dgm:cxn modelId="{52DDA84F-E00D-8048-86BE-3B11816FDBDA}" type="presOf" srcId="{BE750DC3-51BE-4DFD-ABB2-AC84DA541ECF}" destId="{82648431-963B-4637-8A82-074D05794798}" srcOrd="1" destOrd="1" presId="urn:microsoft.com/office/officeart/2005/8/layout/hProcess6"/>
    <dgm:cxn modelId="{BDBE8151-52B7-46E2-8478-698B0E44CA9A}" srcId="{60201E17-4AD6-4072-A063-DE5F0B1B7783}" destId="{FDC1BB0B-B1D1-4E46-B717-CB633B253883}" srcOrd="0" destOrd="0" parTransId="{0A47A0AA-ABD1-436E-B5D5-37C0E9F43D91}" sibTransId="{0D148402-8695-4516-AFB7-7BB1FD427482}"/>
    <dgm:cxn modelId="{348EF354-F8DA-4B79-9FC7-3E02AF4A408C}" type="presOf" srcId="{26354E6D-8E18-4AD7-82C3-FE191BD2A0E3}" destId="{7FEE220E-5BF1-4574-9611-690EFEC66622}" srcOrd="1" destOrd="0" presId="urn:microsoft.com/office/officeart/2005/8/layout/hProcess6"/>
    <dgm:cxn modelId="{FADEA27A-938F-46E3-BB86-A59FA6D69C44}" type="presOf" srcId="{F4A3405B-572E-412E-A578-FC750B756578}" destId="{BEC63751-C069-4EA0-9EBD-2243F647DDA1}" srcOrd="1" destOrd="0" presId="urn:microsoft.com/office/officeart/2005/8/layout/hProcess6"/>
    <dgm:cxn modelId="{A0391592-2EC2-4DA3-A921-823F7F9CE82C}" srcId="{1262D3A1-4EF3-4DCE-9F0C-73B893A1831A}" destId="{F4A3405B-572E-412E-A578-FC750B756578}" srcOrd="0" destOrd="0" parTransId="{4CDCABEF-8559-4198-966F-3244667921B4}" sibTransId="{D9A5EAA1-1760-4C53-909C-AD10DDDECCAE}"/>
    <dgm:cxn modelId="{7F876493-A221-4405-A6B5-6F2B4AA466AA}" type="presOf" srcId="{EFEA5B1F-03F0-449D-A441-5200B915E49C}" destId="{4A69A26E-F6EB-4324-B9A3-110EB309ECC5}" srcOrd="0" destOrd="0" presId="urn:microsoft.com/office/officeart/2005/8/layout/hProcess6"/>
    <dgm:cxn modelId="{DD89E894-5661-D249-BC6C-7A918E04FC88}" type="presOf" srcId="{297D33DD-E616-421B-A935-C45FE510B3FD}" destId="{F5724A57-48BA-46AB-8FB1-E4F745C507B4}" srcOrd="0" destOrd="2" presId="urn:microsoft.com/office/officeart/2005/8/layout/hProcess6"/>
    <dgm:cxn modelId="{C2620EAB-C52B-41E6-A1AC-4D041D4C4D85}" srcId="{E09CF72F-5B79-4422-84A8-57C4C22B4B2F}" destId="{EFEA5B1F-03F0-449D-A441-5200B915E49C}" srcOrd="3" destOrd="0" parTransId="{A8ED71CD-8247-49BB-B6C2-327A9AA123A5}" sibTransId="{97F2FF03-E6FA-47BD-9709-D4F26BA9D7E2}"/>
    <dgm:cxn modelId="{94A57DB2-DAD3-4F98-AE7E-6E4C94E34675}" type="presOf" srcId="{F4A3405B-572E-412E-A578-FC750B756578}" destId="{FF27EE67-C752-4B4F-AF9F-0AD3F9CC480F}" srcOrd="0" destOrd="0" presId="urn:microsoft.com/office/officeart/2005/8/layout/hProcess6"/>
    <dgm:cxn modelId="{A428B1D2-FBDC-4A79-9771-D1B07B30D304}" srcId="{60201E17-4AD6-4072-A063-DE5F0B1B7783}" destId="{BE750DC3-51BE-4DFD-ABB2-AC84DA541ECF}" srcOrd="1" destOrd="0" parTransId="{E3613E39-DED6-47AB-9B28-B878D5C1CADA}" sibTransId="{F601E11D-8D76-4929-AB3E-7AB542A9AE09}"/>
    <dgm:cxn modelId="{235513DA-49B0-44DF-92F6-2CC0759D4CE5}" type="presOf" srcId="{E09CF72F-5B79-4422-84A8-57C4C22B4B2F}" destId="{DA18A6B2-1024-4778-9851-2853DB6E17F9}" srcOrd="0" destOrd="0" presId="urn:microsoft.com/office/officeart/2005/8/layout/hProcess6"/>
    <dgm:cxn modelId="{238E69E5-3C35-4E8F-9AF1-A201A92088B4}" type="presOf" srcId="{FDC1BB0B-B1D1-4E46-B717-CB633B253883}" destId="{82648431-963B-4637-8A82-074D05794798}" srcOrd="1" destOrd="0" presId="urn:microsoft.com/office/officeart/2005/8/layout/hProcess6"/>
    <dgm:cxn modelId="{2A0D82EA-23E5-4B76-84BC-C232CB3140C1}" type="presOf" srcId="{FDC1BB0B-B1D1-4E46-B717-CB633B253883}" destId="{F5724A57-48BA-46AB-8FB1-E4F745C507B4}" srcOrd="0" destOrd="0" presId="urn:microsoft.com/office/officeart/2005/8/layout/hProcess6"/>
    <dgm:cxn modelId="{04BDF4EB-DC8C-46FF-996E-3FAA435FC0DF}" srcId="{60201E17-4AD6-4072-A063-DE5F0B1B7783}" destId="{297D33DD-E616-421B-A935-C45FE510B3FD}" srcOrd="2" destOrd="0" parTransId="{C92BB7DE-1D37-45F6-82CE-5C9B8520DA0C}" sibTransId="{4CE3211B-06C9-4B27-A7C4-B90DE5C7D873}"/>
    <dgm:cxn modelId="{00555CEC-86ED-46DB-A8EE-C392927A6C25}" type="presOf" srcId="{9781FA07-C4CB-4978-9F8F-F3AD43469E8B}" destId="{6D8B67A8-C4D7-485A-BBAE-C7093C21B557}" srcOrd="0" destOrd="0" presId="urn:microsoft.com/office/officeart/2005/8/layout/hProcess6"/>
    <dgm:cxn modelId="{768415EE-5F21-432E-AE82-F4018A0AE98C}" type="presOf" srcId="{D49001C9-C22B-4A2C-B68D-57ED35B1D4A5}" destId="{57D85476-FCD3-48F8-93CA-B7D0C417024C}" srcOrd="0" destOrd="0" presId="urn:microsoft.com/office/officeart/2005/8/layout/hProcess6"/>
    <dgm:cxn modelId="{C1C441E5-17AA-4B66-B9DB-DCCB6E981328}" type="presParOf" srcId="{DA18A6B2-1024-4778-9851-2853DB6E17F9}" destId="{22F15D75-05CF-4EBA-A951-11251DBE9BD3}" srcOrd="0" destOrd="0" presId="urn:microsoft.com/office/officeart/2005/8/layout/hProcess6"/>
    <dgm:cxn modelId="{98696FDF-4D93-41D3-AFEC-8C513B81B05D}" type="presParOf" srcId="{22F15D75-05CF-4EBA-A951-11251DBE9BD3}" destId="{01AD0E6D-82CA-422D-A285-184EE90496F6}" srcOrd="0" destOrd="0" presId="urn:microsoft.com/office/officeart/2005/8/layout/hProcess6"/>
    <dgm:cxn modelId="{CD59CD1C-A30B-42B4-B9A7-9BDD704EDAC8}" type="presParOf" srcId="{22F15D75-05CF-4EBA-A951-11251DBE9BD3}" destId="{F5724A57-48BA-46AB-8FB1-E4F745C507B4}" srcOrd="1" destOrd="0" presId="urn:microsoft.com/office/officeart/2005/8/layout/hProcess6"/>
    <dgm:cxn modelId="{FA28B00B-2C76-4A8B-90EB-A3C8635C3C6F}" type="presParOf" srcId="{22F15D75-05CF-4EBA-A951-11251DBE9BD3}" destId="{82648431-963B-4637-8A82-074D05794798}" srcOrd="2" destOrd="0" presId="urn:microsoft.com/office/officeart/2005/8/layout/hProcess6"/>
    <dgm:cxn modelId="{F0C8D544-D779-4483-8522-2174113AE97C}" type="presParOf" srcId="{22F15D75-05CF-4EBA-A951-11251DBE9BD3}" destId="{96647487-9AA3-4391-A512-49A7F30E91EB}" srcOrd="3" destOrd="0" presId="urn:microsoft.com/office/officeart/2005/8/layout/hProcess6"/>
    <dgm:cxn modelId="{F2578B45-4F01-4A35-A8F2-364B7E590B3D}" type="presParOf" srcId="{DA18A6B2-1024-4778-9851-2853DB6E17F9}" destId="{9432011F-AFEB-4BEE-889C-8CF45C159213}" srcOrd="1" destOrd="0" presId="urn:microsoft.com/office/officeart/2005/8/layout/hProcess6"/>
    <dgm:cxn modelId="{FDFB53BE-91CB-4EB3-9993-3346D48F464E}" type="presParOf" srcId="{DA18A6B2-1024-4778-9851-2853DB6E17F9}" destId="{281606C8-A5B9-4A0F-A31D-5166EA50A058}" srcOrd="2" destOrd="0" presId="urn:microsoft.com/office/officeart/2005/8/layout/hProcess6"/>
    <dgm:cxn modelId="{069985C5-7B4A-46B6-8A74-9781315E92BA}" type="presParOf" srcId="{281606C8-A5B9-4A0F-A31D-5166EA50A058}" destId="{A3F5772C-CE85-480C-AB1A-B4A41E7B0E1C}" srcOrd="0" destOrd="0" presId="urn:microsoft.com/office/officeart/2005/8/layout/hProcess6"/>
    <dgm:cxn modelId="{1BE98AB1-F4CF-49CA-9D20-303074DEBA4F}" type="presParOf" srcId="{281606C8-A5B9-4A0F-A31D-5166EA50A058}" destId="{57D85476-FCD3-48F8-93CA-B7D0C417024C}" srcOrd="1" destOrd="0" presId="urn:microsoft.com/office/officeart/2005/8/layout/hProcess6"/>
    <dgm:cxn modelId="{9B5B546B-ABAD-4BF9-8A96-53A6FAE5DE2A}" type="presParOf" srcId="{281606C8-A5B9-4A0F-A31D-5166EA50A058}" destId="{A649ED07-B6C7-44E9-B450-8745AFEC842F}" srcOrd="2" destOrd="0" presId="urn:microsoft.com/office/officeart/2005/8/layout/hProcess6"/>
    <dgm:cxn modelId="{1AC66F1D-D25D-45B1-8F21-D116B2B8AFD3}" type="presParOf" srcId="{281606C8-A5B9-4A0F-A31D-5166EA50A058}" destId="{6D8B67A8-C4D7-485A-BBAE-C7093C21B557}" srcOrd="3" destOrd="0" presId="urn:microsoft.com/office/officeart/2005/8/layout/hProcess6"/>
    <dgm:cxn modelId="{39EC9C49-D13B-4387-B0AC-139CA471724C}" type="presParOf" srcId="{DA18A6B2-1024-4778-9851-2853DB6E17F9}" destId="{5C0CAD9C-B679-41E5-8947-F65AF0B0E9F3}" srcOrd="3" destOrd="0" presId="urn:microsoft.com/office/officeart/2005/8/layout/hProcess6"/>
    <dgm:cxn modelId="{FEE49376-5D9F-4488-960A-9DFC4673F155}" type="presParOf" srcId="{DA18A6B2-1024-4778-9851-2853DB6E17F9}" destId="{6D991F3B-15A3-4B49-BCDB-227925E85B8A}" srcOrd="4" destOrd="0" presId="urn:microsoft.com/office/officeart/2005/8/layout/hProcess6"/>
    <dgm:cxn modelId="{9C3C91C0-94BD-49E8-A1CB-29FAA12A27CD}" type="presParOf" srcId="{6D991F3B-15A3-4B49-BCDB-227925E85B8A}" destId="{44F1FCB8-7616-4A5D-ACFD-1CBE9151C021}" srcOrd="0" destOrd="0" presId="urn:microsoft.com/office/officeart/2005/8/layout/hProcess6"/>
    <dgm:cxn modelId="{2E2B75DF-2552-4853-A86D-C572DE0703A4}" type="presParOf" srcId="{6D991F3B-15A3-4B49-BCDB-227925E85B8A}" destId="{FF27EE67-C752-4B4F-AF9F-0AD3F9CC480F}" srcOrd="1" destOrd="0" presId="urn:microsoft.com/office/officeart/2005/8/layout/hProcess6"/>
    <dgm:cxn modelId="{6AC9741D-3191-4343-9DB5-3771A6BCA526}" type="presParOf" srcId="{6D991F3B-15A3-4B49-BCDB-227925E85B8A}" destId="{BEC63751-C069-4EA0-9EBD-2243F647DDA1}" srcOrd="2" destOrd="0" presId="urn:microsoft.com/office/officeart/2005/8/layout/hProcess6"/>
    <dgm:cxn modelId="{05940296-F37B-401A-9FA2-4E1B0AD373F0}" type="presParOf" srcId="{6D991F3B-15A3-4B49-BCDB-227925E85B8A}" destId="{3B852216-E28B-4EDB-94CC-473A552DEBA9}" srcOrd="3" destOrd="0" presId="urn:microsoft.com/office/officeart/2005/8/layout/hProcess6"/>
    <dgm:cxn modelId="{CEE906D6-B643-4E0F-B81F-9465AA8714E3}" type="presParOf" srcId="{DA18A6B2-1024-4778-9851-2853DB6E17F9}" destId="{55A9EC75-C1E4-4B19-B359-8D0933CBDF73}" srcOrd="5" destOrd="0" presId="urn:microsoft.com/office/officeart/2005/8/layout/hProcess6"/>
    <dgm:cxn modelId="{8C640EF9-7329-4CE5-A004-1E9CB775B6E6}" type="presParOf" srcId="{DA18A6B2-1024-4778-9851-2853DB6E17F9}" destId="{61A9A3E5-8DC4-4494-9B4B-DD9B723876AB}" srcOrd="6" destOrd="0" presId="urn:microsoft.com/office/officeart/2005/8/layout/hProcess6"/>
    <dgm:cxn modelId="{909A9BB2-E501-41B1-A6CE-30C71997A142}" type="presParOf" srcId="{61A9A3E5-8DC4-4494-9B4B-DD9B723876AB}" destId="{D8CD1EA0-F7B7-4EAC-B7CE-5EBD28BF2486}" srcOrd="0" destOrd="0" presId="urn:microsoft.com/office/officeart/2005/8/layout/hProcess6"/>
    <dgm:cxn modelId="{748B2DE5-B8B7-43F4-976F-180C913C61DD}" type="presParOf" srcId="{61A9A3E5-8DC4-4494-9B4B-DD9B723876AB}" destId="{A3773471-F0B4-4E8A-87EC-4AACA9FC30CD}" srcOrd="1" destOrd="0" presId="urn:microsoft.com/office/officeart/2005/8/layout/hProcess6"/>
    <dgm:cxn modelId="{56C33C7C-D77D-415E-BD33-ADBEC146CC11}" type="presParOf" srcId="{61A9A3E5-8DC4-4494-9B4B-DD9B723876AB}" destId="{7FEE220E-5BF1-4574-9611-690EFEC66622}" srcOrd="2" destOrd="0" presId="urn:microsoft.com/office/officeart/2005/8/layout/hProcess6"/>
    <dgm:cxn modelId="{C1642F5B-E16E-4631-BD1E-088AEE7218BD}" type="presParOf" srcId="{61A9A3E5-8DC4-4494-9B4B-DD9B723876AB}" destId="{4A69A26E-F6EB-4324-B9A3-110EB309ECC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24A57-48BA-46AB-8FB1-E4F745C507B4}">
      <dsp:nvSpPr>
        <dsp:cNvPr id="0" name=""/>
        <dsp:cNvSpPr/>
      </dsp:nvSpPr>
      <dsp:spPr>
        <a:xfrm>
          <a:off x="406900" y="1619071"/>
          <a:ext cx="1617576" cy="1413965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1" kern="1200"/>
            <a:t>三軸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400" b="1" kern="1200"/>
            <a:t>GPS</a:t>
          </a:r>
          <a:endParaRPr lang="zh-TW" altLang="en-US" sz="1400" b="1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1" kern="1200" dirty="0"/>
            <a:t>溫溼度</a:t>
          </a:r>
        </a:p>
      </dsp:txBody>
      <dsp:txXfrm>
        <a:off x="811294" y="1831166"/>
        <a:ext cx="788568" cy="989775"/>
      </dsp:txXfrm>
    </dsp:sp>
    <dsp:sp modelId="{96647487-9AA3-4391-A512-49A7F30E91EB}">
      <dsp:nvSpPr>
        <dsp:cNvPr id="0" name=""/>
        <dsp:cNvSpPr/>
      </dsp:nvSpPr>
      <dsp:spPr>
        <a:xfrm>
          <a:off x="2506" y="1921659"/>
          <a:ext cx="808788" cy="8087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/>
            <a:t>感應器</a:t>
          </a:r>
        </a:p>
      </dsp:txBody>
      <dsp:txXfrm>
        <a:off x="120950" y="2040103"/>
        <a:ext cx="571900" cy="571900"/>
      </dsp:txXfrm>
    </dsp:sp>
    <dsp:sp modelId="{57D85476-FCD3-48F8-93CA-B7D0C417024C}">
      <dsp:nvSpPr>
        <dsp:cNvPr id="0" name=""/>
        <dsp:cNvSpPr/>
      </dsp:nvSpPr>
      <dsp:spPr>
        <a:xfrm>
          <a:off x="2529968" y="1619071"/>
          <a:ext cx="1617576" cy="1413965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err="1"/>
            <a:t>Gemtek</a:t>
          </a:r>
          <a:endParaRPr lang="zh-TW" altLang="en-US" sz="1400" b="1" kern="1200"/>
        </a:p>
      </dsp:txBody>
      <dsp:txXfrm>
        <a:off x="2934362" y="1831166"/>
        <a:ext cx="788568" cy="989775"/>
      </dsp:txXfrm>
    </dsp:sp>
    <dsp:sp modelId="{6D8B67A8-C4D7-485A-BBAE-C7093C21B557}">
      <dsp:nvSpPr>
        <dsp:cNvPr id="0" name=""/>
        <dsp:cNvSpPr/>
      </dsp:nvSpPr>
      <dsp:spPr>
        <a:xfrm>
          <a:off x="2125574" y="1921659"/>
          <a:ext cx="808788" cy="8087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/>
            <a:t>基地台</a:t>
          </a:r>
        </a:p>
      </dsp:txBody>
      <dsp:txXfrm>
        <a:off x="2244018" y="2040103"/>
        <a:ext cx="571900" cy="571900"/>
      </dsp:txXfrm>
    </dsp:sp>
    <dsp:sp modelId="{FF27EE67-C752-4B4F-AF9F-0AD3F9CC480F}">
      <dsp:nvSpPr>
        <dsp:cNvPr id="0" name=""/>
        <dsp:cNvSpPr/>
      </dsp:nvSpPr>
      <dsp:spPr>
        <a:xfrm>
          <a:off x="4687786" y="1619071"/>
          <a:ext cx="1617576" cy="1413965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err="1"/>
            <a:t>MQTT.fx</a:t>
          </a:r>
          <a:endParaRPr lang="zh-TW" altLang="en-US" sz="1400" b="1" kern="1200"/>
        </a:p>
      </dsp:txBody>
      <dsp:txXfrm>
        <a:off x="5092180" y="1831166"/>
        <a:ext cx="788568" cy="989775"/>
      </dsp:txXfrm>
    </dsp:sp>
    <dsp:sp modelId="{3B852216-E28B-4EDB-94CC-473A552DEBA9}">
      <dsp:nvSpPr>
        <dsp:cNvPr id="0" name=""/>
        <dsp:cNvSpPr/>
      </dsp:nvSpPr>
      <dsp:spPr>
        <a:xfrm>
          <a:off x="4248643" y="1921659"/>
          <a:ext cx="878287" cy="8087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/>
            <a:t>MQTT Broker</a:t>
          </a:r>
          <a:endParaRPr lang="zh-TW" altLang="en-US" sz="1400" b="1" kern="1200"/>
        </a:p>
      </dsp:txBody>
      <dsp:txXfrm>
        <a:off x="4377265" y="2040103"/>
        <a:ext cx="621043" cy="571900"/>
      </dsp:txXfrm>
    </dsp:sp>
    <dsp:sp modelId="{A3773471-F0B4-4E8A-87EC-4AACA9FC30CD}">
      <dsp:nvSpPr>
        <dsp:cNvPr id="0" name=""/>
        <dsp:cNvSpPr/>
      </dsp:nvSpPr>
      <dsp:spPr>
        <a:xfrm>
          <a:off x="6729984" y="1619071"/>
          <a:ext cx="1779317" cy="1413965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err="1"/>
            <a:t>campus.kits.tw</a:t>
          </a:r>
          <a:endParaRPr lang="zh-TW" altLang="en-US" sz="1400" b="1" kern="1200"/>
        </a:p>
      </dsp:txBody>
      <dsp:txXfrm>
        <a:off x="7174813" y="1831166"/>
        <a:ext cx="867417" cy="989775"/>
      </dsp:txXfrm>
    </dsp:sp>
    <dsp:sp modelId="{4A69A26E-F6EB-4324-B9A3-110EB309ECC5}">
      <dsp:nvSpPr>
        <dsp:cNvPr id="0" name=""/>
        <dsp:cNvSpPr/>
      </dsp:nvSpPr>
      <dsp:spPr>
        <a:xfrm>
          <a:off x="6406461" y="1921659"/>
          <a:ext cx="808788" cy="8087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/>
            <a:t>平台</a:t>
          </a:r>
        </a:p>
      </dsp:txBody>
      <dsp:txXfrm>
        <a:off x="6524905" y="2040103"/>
        <a:ext cx="571900" cy="571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5727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2805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386D6-668B-4035-A22F-93BFA815CF3F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137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提醒學員都用學生的身分登入</a:t>
            </a:r>
            <a:endParaRPr lang="en-US" altLang="zh-TW" dirty="0"/>
          </a:p>
          <a:p>
            <a:r>
              <a:rPr lang="zh-TW" altLang="en-US" dirty="0"/>
              <a:t>教師名稱選擇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386D6-668B-4035-A22F-93BFA815CF3F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472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63" y="1078367"/>
            <a:ext cx="8229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4456386" y="6495668"/>
            <a:ext cx="46510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altLang="zh-TW" sz="1400" b="1" baseline="0" dirty="0">
                <a:solidFill>
                  <a:schemeClr val="tx1"/>
                </a:solidFill>
                <a:latin typeface="Helvetica" pitchFamily="34" charset="0"/>
              </a:rPr>
              <a:t>2020</a:t>
            </a:r>
            <a:r>
              <a:rPr lang="zh-TW" altLang="en-US" sz="1400" b="1" baseline="0" dirty="0">
                <a:solidFill>
                  <a:schemeClr val="tx1"/>
                </a:solidFill>
                <a:latin typeface="Helvetica" pitchFamily="34" charset="0"/>
              </a:rPr>
              <a:t>種子教師培訓課程  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Microsoft JhengHei" charset="-120"/>
          <a:ea typeface="Microsoft JhengHei" charset="-120"/>
          <a:cs typeface="Microsoft JhengHei" charset="-12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Wingdings" panose="05000000000000000000" pitchFamily="2" charset="2"/>
        <a:buChar char="l"/>
        <a:defRPr kumimoji="1" sz="2400" b="1">
          <a:solidFill>
            <a:schemeClr val="tx1"/>
          </a:solidFill>
          <a:latin typeface="Microsoft JhengHei" charset="-120"/>
          <a:ea typeface="Microsoft JhengHei" charset="-120"/>
          <a:cs typeface="Microsoft JhengHei" charset="-12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Microsoft JhengHei" charset="-120"/>
          <a:ea typeface="Microsoft JhengHei" charset="-120"/>
          <a:cs typeface="Microsoft JhengHei" charset="-120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Microsoft JhengHei" charset="-120"/>
          <a:ea typeface="Microsoft JhengHei" charset="-120"/>
          <a:cs typeface="Microsoft JhengHei" charset="-120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Microsoft JhengHei" charset="-120"/>
          <a:ea typeface="Microsoft JhengHei" charset="-120"/>
          <a:cs typeface="Microsoft JhengHei" charset="-120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Microsoft JhengHei" charset="-120"/>
          <a:ea typeface="Microsoft JhengHei" charset="-120"/>
          <a:cs typeface="Microsoft JhengHei" charset="-120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etpostman.com/download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 bwMode="auto">
          <a:xfrm>
            <a:off x="-468352" y="148589"/>
            <a:ext cx="10058400" cy="1712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br>
              <a:rPr lang="en-US" altLang="zh-TW" sz="4400" kern="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en-US" altLang="zh-TW" sz="4400" kern="0" dirty="0">
                <a:latin typeface="Microsoft JhengHei" charset="-120"/>
                <a:ea typeface="Microsoft JhengHei" charset="-120"/>
                <a:cs typeface="Microsoft JhengHei" charset="-120"/>
              </a:rPr>
              <a:t>NB-IoT</a:t>
            </a:r>
            <a:r>
              <a:rPr lang="zh-TW" altLang="en-US" sz="4400" kern="0" dirty="0">
                <a:latin typeface="Microsoft JhengHei" charset="-120"/>
                <a:ea typeface="Microsoft JhengHei" charset="-120"/>
                <a:cs typeface="Microsoft JhengHei" charset="-120"/>
              </a:rPr>
              <a:t>通訊協定及應用系統</a:t>
            </a:r>
            <a:endParaRPr lang="en-US" altLang="zh-TW" sz="4400" kern="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400" kern="0" dirty="0">
                <a:latin typeface="Microsoft JhengHei" charset="-120"/>
                <a:ea typeface="Microsoft JhengHei" charset="-120"/>
                <a:cs typeface="Microsoft JhengHei" charset="-120"/>
              </a:rPr>
              <a:t>種子教師培訓課程</a:t>
            </a:r>
            <a:endParaRPr lang="zh-TW" altLang="en-US" sz="3600" kern="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標題 3"/>
          <p:cNvSpPr>
            <a:spLocks noGrp="1"/>
          </p:cNvSpPr>
          <p:nvPr>
            <p:ph type="ctrTitle"/>
          </p:nvPr>
        </p:nvSpPr>
        <p:spPr>
          <a:xfrm>
            <a:off x="512136" y="1602210"/>
            <a:ext cx="8097424" cy="1100570"/>
          </a:xfrm>
        </p:spPr>
        <p:txBody>
          <a:bodyPr/>
          <a:lstStyle/>
          <a:p>
            <a:r>
              <a:rPr lang="zh-CN" altLang="en-US" sz="32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穿戴式</a:t>
            </a:r>
            <a:r>
              <a:rPr lang="zh-TW" altLang="en-US" sz="3200" dirty="0">
                <a:solidFill>
                  <a:srgbClr val="FF0000"/>
                </a:solidFill>
              </a:rPr>
              <a:t>感應器</a:t>
            </a:r>
            <a:r>
              <a:rPr lang="zh-TW" altLang="en-US" sz="3200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與智慧校園創新應用設計開發</a:t>
            </a:r>
            <a:endParaRPr lang="zh-TW" altLang="en-US" sz="32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B698ECA-6A5B-EB40-9F30-0A2E76251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99" y="5204808"/>
            <a:ext cx="8618898" cy="95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285750" indent="-285750">
              <a:buSzTx/>
              <a:buFont typeface="Symbol" pitchFamily="18" charset="2"/>
              <a:buChar char="Ó"/>
            </a:pPr>
            <a:r>
              <a:rPr lang="en-US" altLang="zh-TW" sz="1400" b="1" dirty="0"/>
              <a:t>All rights reserved. No part of this publication and file may be reproduced, stored in a retrieval system, or transmitted in any form or by any means, electronic, mechanical, photocopying, recording or otherwise, without prior written permission of Professor </a:t>
            </a:r>
            <a:r>
              <a:rPr lang="en-US" altLang="zh-TW" sz="1400" b="1" dirty="0" err="1"/>
              <a:t>Nen</a:t>
            </a:r>
            <a:r>
              <a:rPr lang="en-US" altLang="zh-TW" sz="1400" b="1" dirty="0"/>
              <a:t>-Fu Huang (E-mail: nfhuang@cs.nthu.edu.tw).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FB6B9D-0300-6D41-91D7-A0D7A8EE075E}"/>
              </a:ext>
            </a:extLst>
          </p:cNvPr>
          <p:cNvSpPr/>
          <p:nvPr/>
        </p:nvSpPr>
        <p:spPr>
          <a:xfrm>
            <a:off x="1116982" y="3555056"/>
            <a:ext cx="6553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​</a:t>
            </a:r>
            <a:endParaRPr lang="en-US" altLang="zh-TW" dirty="0">
              <a:solidFill>
                <a:srgbClr val="000000"/>
              </a:solidFill>
              <a:latin typeface="Segoe UI"/>
            </a:endParaRPr>
          </a:p>
          <a:p>
            <a:r>
              <a:rPr lang="zh-TW" altLang="zh-TW" b="1" dirty="0">
                <a:solidFill>
                  <a:srgbClr val="000000"/>
                </a:solidFill>
                <a:latin typeface="Segoe UI"/>
                <a:ea typeface="Verdana" panose="020B0604030504040204" pitchFamily="34" charset="0"/>
              </a:rPr>
              <a:t>                         黃能富特聘教授</a:t>
            </a:r>
            <a:r>
              <a:rPr lang="en-US" altLang="zh-TW" b="1" dirty="0">
                <a:solidFill>
                  <a:srgbClr val="000000"/>
                </a:solidFill>
              </a:rPr>
              <a:t> </a:t>
            </a:r>
            <a:r>
              <a:rPr lang="en-US" altLang="zh-TW" dirty="0">
                <a:solidFill>
                  <a:srgbClr val="000000"/>
                </a:solidFill>
              </a:rPr>
              <a:t>​</a:t>
            </a:r>
            <a:endParaRPr lang="en-US" altLang="zh-TW" dirty="0">
              <a:solidFill>
                <a:srgbClr val="000000"/>
              </a:solidFill>
              <a:latin typeface="Segoe UI"/>
            </a:endParaRPr>
          </a:p>
          <a:p>
            <a:r>
              <a:rPr lang="en-US" altLang="zh-TW" b="1" dirty="0">
                <a:solidFill>
                  <a:srgbClr val="000000"/>
                </a:solidFill>
              </a:rPr>
              <a:t>                    </a:t>
            </a:r>
            <a:r>
              <a:rPr lang="zh-TW" altLang="zh-TW" b="1" dirty="0">
                <a:solidFill>
                  <a:srgbClr val="000000"/>
                </a:solidFill>
                <a:latin typeface="Segoe UI"/>
                <a:ea typeface="Verdana" panose="020B0604030504040204" pitchFamily="34" charset="0"/>
              </a:rPr>
              <a:t>國立清華大學資訊工程系</a:t>
            </a:r>
            <a:r>
              <a:rPr lang="en-US" altLang="zh-TW" dirty="0">
                <a:solidFill>
                  <a:srgbClr val="000000"/>
                </a:solidFill>
              </a:rPr>
              <a:t>​</a:t>
            </a:r>
            <a:endParaRPr lang="en-US" altLang="zh-TW" dirty="0">
              <a:solidFill>
                <a:srgbClr val="000000"/>
              </a:solidFill>
              <a:latin typeface="Segoe UI"/>
            </a:endParaRPr>
          </a:p>
          <a:p>
            <a:r>
              <a:rPr lang="zh-TW" altLang="zh-TW" b="1" dirty="0">
                <a:solidFill>
                  <a:srgbClr val="000000"/>
                </a:solidFill>
                <a:latin typeface="Segoe UI"/>
                <a:ea typeface="Verdana" panose="020B0604030504040204" pitchFamily="34" charset="0"/>
              </a:rPr>
              <a:t>                         </a:t>
            </a:r>
            <a:r>
              <a:rPr lang="en-US" altLang="zh-TW" b="1" dirty="0">
                <a:solidFill>
                  <a:srgbClr val="000000"/>
                </a:solidFill>
              </a:rPr>
              <a:t>E-mail: nfhuang@cs.nthu.edu.tw </a:t>
            </a:r>
            <a:endParaRPr lang="zh-TW" altLang="zh-TW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8668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140869"/>
            <a:ext cx="8229600" cy="576262"/>
          </a:xfrm>
        </p:spPr>
        <p:txBody>
          <a:bodyPr/>
          <a:lstStyle/>
          <a:p>
            <a:r>
              <a:rPr lang="zh-TW" altLang="en-US" dirty="0"/>
              <a:t>智慧校園平台使用介紹</a:t>
            </a:r>
          </a:p>
        </p:txBody>
      </p:sp>
    </p:spTree>
    <p:extLst>
      <p:ext uri="{BB962C8B-B14F-4D97-AF65-F5344CB8AC3E}">
        <p14:creationId xmlns:p14="http://schemas.microsoft.com/office/powerpoint/2010/main" val="117130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架構</a:t>
            </a:r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295621E1-BCF7-4893-A97B-347369E0B95E}"/>
              </a:ext>
            </a:extLst>
          </p:cNvPr>
          <p:cNvGraphicFramePr/>
          <p:nvPr>
            <p:extLst/>
          </p:nvPr>
        </p:nvGraphicFramePr>
        <p:xfrm>
          <a:off x="281355" y="1397000"/>
          <a:ext cx="8511808" cy="4652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43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A7B212-3CF7-344D-B7F7-86754364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212018"/>
            <a:ext cx="8229600" cy="576262"/>
          </a:xfrm>
        </p:spPr>
        <p:txBody>
          <a:bodyPr/>
          <a:lstStyle/>
          <a:p>
            <a:r>
              <a:rPr kumimoji="1" lang="en-US" altLang="zh-TW" dirty="0"/>
              <a:t>campus.kits.tw/login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AEFD04-2B58-2E49-9BC7-DB7DA916E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登入頁面輸入</a:t>
            </a:r>
            <a:r>
              <a:rPr kumimoji="1" lang="zh-TW" altLang="en-US" dirty="0"/>
              <a:t>電子信箱</a:t>
            </a:r>
            <a:r>
              <a:rPr lang="zh-TW" altLang="en-US" dirty="0"/>
              <a:t>、密碼進行登入</a:t>
            </a:r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6F06D8-464D-9244-9888-3A260BD0BB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3" y="1828801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1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20DFE6-90EE-4EF9-8E20-C0F33159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51" y="1991577"/>
            <a:ext cx="7008541" cy="442951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A7B212-3CF7-344D-B7F7-86754364A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註冊頁面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學生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AEFD04-2B58-2E49-9BC7-DB7DA916E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63" y="1078367"/>
            <a:ext cx="6732718" cy="4530725"/>
          </a:xfrm>
        </p:spPr>
        <p:txBody>
          <a:bodyPr/>
          <a:lstStyle/>
          <a:p>
            <a:r>
              <a:rPr kumimoji="1" lang="zh-TW" altLang="en-US" dirty="0"/>
              <a:t>需輸入教師名稱來提供感應器審查</a:t>
            </a:r>
            <a:endParaRPr kumimoji="1"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DF3C234-08D1-475A-B606-8E0A8BD18601}"/>
              </a:ext>
            </a:extLst>
          </p:cNvPr>
          <p:cNvSpPr txBox="1"/>
          <p:nvPr/>
        </p:nvSpPr>
        <p:spPr>
          <a:xfrm>
            <a:off x="7065201" y="4154906"/>
            <a:ext cx="186286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請使用</a:t>
            </a:r>
            <a:r>
              <a:rPr lang="zh-TW" altLang="en-US" dirty="0">
                <a:solidFill>
                  <a:srgbClr val="FF0000"/>
                </a:solidFill>
              </a:rPr>
              <a:t>學生</a:t>
            </a:r>
            <a:r>
              <a:rPr lang="zh-TW" altLang="en-US" dirty="0"/>
              <a:t>身分登入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27D1E2-2F55-4BF4-A89C-C29B0815A4DA}"/>
              </a:ext>
            </a:extLst>
          </p:cNvPr>
          <p:cNvSpPr txBox="1"/>
          <p:nvPr/>
        </p:nvSpPr>
        <p:spPr>
          <a:xfrm>
            <a:off x="7065202" y="5119585"/>
            <a:ext cx="197940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教師名稱請選擇</a:t>
            </a:r>
            <a:br>
              <a:rPr lang="en-US" altLang="zh-TW" dirty="0"/>
            </a:br>
            <a:r>
              <a:rPr lang="zh-TW" altLang="en-US" dirty="0">
                <a:solidFill>
                  <a:srgbClr val="FF0000"/>
                </a:solidFill>
              </a:rPr>
              <a:t>種子教師</a:t>
            </a:r>
            <a:r>
              <a:rPr lang="en-US" altLang="zh-TW" dirty="0">
                <a:solidFill>
                  <a:srgbClr val="FF0000"/>
                </a:solidFill>
              </a:rPr>
              <a:t>2020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703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成功登入 </a:t>
            </a:r>
            <a:r>
              <a:rPr kumimoji="1" lang="en-US" altLang="zh-CN" dirty="0"/>
              <a:t>– </a:t>
            </a:r>
            <a:r>
              <a:rPr kumimoji="1" lang="zh-TW" altLang="en-US" dirty="0"/>
              <a:t>學生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563563" y="1078367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CN" altLang="en-US" kern="0" dirty="0"/>
              <a:t>校園地圖</a:t>
            </a:r>
            <a:endParaRPr lang="en-US" altLang="zh-TW" kern="0" dirty="0"/>
          </a:p>
          <a:p>
            <a:r>
              <a:rPr lang="zh-CN" altLang="en-US" kern="0" dirty="0"/>
              <a:t>導覽列</a:t>
            </a:r>
            <a:endParaRPr lang="en-US" altLang="zh-TW" kern="0" dirty="0"/>
          </a:p>
          <a:p>
            <a:pPr lvl="1"/>
            <a:r>
              <a:rPr lang="zh-CN" altLang="en-US" kern="0" dirty="0"/>
              <a:t>我的感應器</a:t>
            </a:r>
            <a:endParaRPr lang="en-US" altLang="zh-CN" kern="0" dirty="0"/>
          </a:p>
          <a:p>
            <a:pPr lvl="1"/>
            <a:r>
              <a:rPr lang="zh-TW" altLang="en-US" kern="0" dirty="0"/>
              <a:t>感應器申請</a:t>
            </a:r>
            <a:endParaRPr lang="en-US" altLang="zh-TW" kern="0" dirty="0"/>
          </a:p>
          <a:p>
            <a:pPr lvl="1"/>
            <a:r>
              <a:rPr lang="zh-TW" altLang="en-US" kern="0" dirty="0"/>
              <a:t>申請結果</a:t>
            </a:r>
            <a:endParaRPr lang="en-US" altLang="zh-CN" kern="0" dirty="0"/>
          </a:p>
          <a:p>
            <a:pPr lvl="1"/>
            <a:r>
              <a:rPr lang="zh-TW" altLang="en-US" kern="0" dirty="0"/>
              <a:t>變更</a:t>
            </a:r>
            <a:r>
              <a:rPr lang="zh-CN" altLang="en-US" kern="0" dirty="0"/>
              <a:t>帳戶資訊</a:t>
            </a:r>
            <a:endParaRPr lang="en-US" altLang="zh-CN" kern="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040" y="3524571"/>
            <a:ext cx="5851500" cy="281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申請</a:t>
            </a:r>
            <a:r>
              <a:rPr kumimoji="1" lang="en-US" altLang="zh-TW" dirty="0"/>
              <a:t> ( 1/5 )</a:t>
            </a:r>
            <a:endParaRPr kumimoji="1" lang="zh-TW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449981" y="1131887"/>
            <a:ext cx="4555156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學生需先向管理員申請感應器</a:t>
            </a:r>
            <a:endParaRPr lang="en-US" altLang="zh-TW" kern="0" dirty="0"/>
          </a:p>
          <a:p>
            <a:pPr lvl="1"/>
            <a:r>
              <a:rPr lang="zh-TW" altLang="en-US" kern="0" dirty="0"/>
              <a:t>點選「感應器申請」</a:t>
            </a:r>
            <a:endParaRPr lang="en-US" altLang="zh-CN" kern="0" dirty="0"/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542456" y="4493634"/>
            <a:ext cx="4441602" cy="193917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56" y="1613184"/>
            <a:ext cx="4441602" cy="2138112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4456179" y="1985961"/>
            <a:ext cx="828090" cy="2327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5128361" y="5011092"/>
            <a:ext cx="670629" cy="13042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cxnSp>
        <p:nvCxnSpPr>
          <p:cNvPr id="13" name="直線箭頭接點 15">
            <a:extLst>
              <a:ext uri="{FF2B5EF4-FFF2-40B4-BE49-F238E27FC236}">
                <a16:creationId xmlns:a16="http://schemas.microsoft.com/office/drawing/2014/main" id="{BC0D644D-D45A-D546-8D1F-7355750E286D}"/>
              </a:ext>
            </a:extLst>
          </p:cNvPr>
          <p:cNvCxnSpPr>
            <a:cxnSpLocks/>
          </p:cNvCxnSpPr>
          <p:nvPr/>
        </p:nvCxnSpPr>
        <p:spPr bwMode="auto">
          <a:xfrm>
            <a:off x="6844047" y="3791738"/>
            <a:ext cx="1" cy="66467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2610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申請</a:t>
            </a:r>
            <a:r>
              <a:rPr kumimoji="1" lang="en-US" altLang="zh-TW" dirty="0"/>
              <a:t> ( 2/5 )</a:t>
            </a:r>
            <a:endParaRPr kumimoji="1" lang="zh-TW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449981" y="893351"/>
            <a:ext cx="8195018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學生需先向管理員申請感應器</a:t>
            </a:r>
            <a:endParaRPr lang="en-US" altLang="zh-TW" kern="0" dirty="0"/>
          </a:p>
          <a:p>
            <a:pPr lvl="1"/>
            <a:r>
              <a:rPr lang="zh-TW" altLang="en-US" kern="0" dirty="0"/>
              <a:t>填入場域：</a:t>
            </a:r>
            <a:r>
              <a:rPr lang="zh-TW" altLang="en-US" kern="0" dirty="0">
                <a:solidFill>
                  <a:srgbClr val="FF0000"/>
                </a:solidFill>
              </a:rPr>
              <a:t>種子教師場域</a:t>
            </a:r>
            <a:endParaRPr lang="en-US" altLang="zh-TW" kern="0" dirty="0">
              <a:solidFill>
                <a:srgbClr val="FF0000"/>
              </a:solidFill>
            </a:endParaRPr>
          </a:p>
          <a:p>
            <a:pPr lvl="1"/>
            <a:r>
              <a:rPr lang="zh-TW" altLang="en-US" kern="0" dirty="0"/>
              <a:t>填入子場域：</a:t>
            </a:r>
            <a:r>
              <a:rPr lang="zh-TW" altLang="en-US" kern="0" dirty="0">
                <a:solidFill>
                  <a:srgbClr val="FF0000"/>
                </a:solidFill>
              </a:rPr>
              <a:t>種子教師子場域</a:t>
            </a:r>
            <a:endParaRPr lang="en-US" altLang="zh-TW" kern="0" dirty="0">
              <a:solidFill>
                <a:srgbClr val="FF0000"/>
              </a:solidFill>
            </a:endParaRPr>
          </a:p>
          <a:p>
            <a:pPr lvl="1"/>
            <a:r>
              <a:rPr lang="zh-TW" altLang="en-US" kern="0" dirty="0"/>
              <a:t>傳輸技術：</a:t>
            </a:r>
            <a:r>
              <a:rPr lang="en-US" altLang="zh-TW" kern="0" dirty="0">
                <a:solidFill>
                  <a:srgbClr val="FF0000"/>
                </a:solidFill>
              </a:rPr>
              <a:t>NB</a:t>
            </a:r>
          </a:p>
          <a:p>
            <a:pPr lvl="1"/>
            <a:r>
              <a:rPr lang="zh-TW" altLang="en-US" kern="0" dirty="0"/>
              <a:t>感應器名稱：</a:t>
            </a:r>
            <a:r>
              <a:rPr lang="zh-TW" altLang="en-US" kern="0" dirty="0">
                <a:solidFill>
                  <a:srgbClr val="FF0000"/>
                </a:solidFill>
              </a:rPr>
              <a:t>第幾組</a:t>
            </a:r>
            <a:r>
              <a:rPr lang="en-US" altLang="zh-TW" kern="0" dirty="0">
                <a:solidFill>
                  <a:srgbClr val="FF0000"/>
                </a:solidFill>
              </a:rPr>
              <a:t>-</a:t>
            </a:r>
            <a:r>
              <a:rPr lang="zh-TW" altLang="en-US" kern="0" dirty="0">
                <a:solidFill>
                  <a:srgbClr val="FF0000"/>
                </a:solidFill>
              </a:rPr>
              <a:t>感應器應用</a:t>
            </a:r>
            <a:r>
              <a:rPr lang="en-US" altLang="zh-TW" kern="0" dirty="0">
                <a:sym typeface="Wingdings" panose="05000000000000000000" pitchFamily="2" charset="2"/>
              </a:rPr>
              <a:t>(</a:t>
            </a:r>
            <a:r>
              <a:rPr lang="en-US" altLang="zh-TW" kern="0" dirty="0"/>
              <a:t>ex:</a:t>
            </a:r>
            <a:r>
              <a:rPr lang="zh-TW" altLang="en-US" kern="0" dirty="0"/>
              <a:t>第</a:t>
            </a:r>
            <a:r>
              <a:rPr lang="en-US" altLang="zh-TW" kern="0" dirty="0"/>
              <a:t>0</a:t>
            </a:r>
            <a:r>
              <a:rPr lang="zh-TW" altLang="en-US" kern="0" dirty="0"/>
              <a:t>組</a:t>
            </a:r>
            <a:r>
              <a:rPr lang="en-US" altLang="zh-TW" kern="0" dirty="0"/>
              <a:t>-</a:t>
            </a:r>
            <a:r>
              <a:rPr lang="zh-TW" altLang="en-US" kern="0" dirty="0"/>
              <a:t>天氣站</a:t>
            </a:r>
            <a:r>
              <a:rPr lang="en-US" altLang="zh-TW" kern="0" dirty="0"/>
              <a:t>)</a:t>
            </a:r>
          </a:p>
          <a:p>
            <a:pPr lvl="1"/>
            <a:r>
              <a:rPr lang="en-US" altLang="zh-TW" kern="0" dirty="0" err="1"/>
              <a:t>macaddr</a:t>
            </a:r>
            <a:r>
              <a:rPr lang="zh-TW" altLang="en-US" kern="0" dirty="0"/>
              <a:t>：透過</a:t>
            </a:r>
            <a:r>
              <a:rPr lang="en-US" altLang="zh-TW" kern="0" dirty="0"/>
              <a:t>NRF </a:t>
            </a:r>
            <a:r>
              <a:rPr lang="en-US" altLang="zh-TW" kern="0" dirty="0" err="1"/>
              <a:t>ToolBox</a:t>
            </a:r>
            <a:r>
              <a:rPr lang="zh-TW" altLang="en-US" kern="0" dirty="0"/>
              <a:t>搜尋</a:t>
            </a:r>
            <a:r>
              <a:rPr lang="en-US" altLang="zh-TW" kern="0" dirty="0"/>
              <a:t>(</a:t>
            </a:r>
            <a:r>
              <a:rPr lang="zh-TW" altLang="en-US" kern="0" dirty="0">
                <a:solidFill>
                  <a:srgbClr val="FF0000"/>
                </a:solidFill>
              </a:rPr>
              <a:t>共</a:t>
            </a:r>
            <a:r>
              <a:rPr lang="en-US" altLang="zh-TW" kern="0" dirty="0">
                <a:solidFill>
                  <a:srgbClr val="FF0000"/>
                </a:solidFill>
              </a:rPr>
              <a:t>8</a:t>
            </a:r>
            <a:r>
              <a:rPr lang="zh-TW" altLang="en-US" kern="0" dirty="0">
                <a:solidFill>
                  <a:srgbClr val="FF0000"/>
                </a:solidFill>
              </a:rPr>
              <a:t>碼英文小寫</a:t>
            </a:r>
            <a:r>
              <a:rPr lang="en-US" altLang="zh-TW" kern="0" dirty="0"/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5FA0CE-38C9-4492-9475-A77DB6E7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62" y="3760512"/>
            <a:ext cx="7104276" cy="27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14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申請</a:t>
            </a:r>
            <a:r>
              <a:rPr kumimoji="1" lang="en-US" altLang="zh-TW" dirty="0"/>
              <a:t> ( 3/5 )</a:t>
            </a:r>
            <a:endParaRPr kumimoji="1" lang="zh-TW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449980" y="1131887"/>
            <a:ext cx="4988293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學生需先向管理員申請感應器</a:t>
            </a:r>
            <a:endParaRPr lang="en-US" altLang="zh-TW" kern="0" dirty="0"/>
          </a:p>
          <a:p>
            <a:pPr lvl="1"/>
            <a:r>
              <a:rPr lang="zh-TW" altLang="en-US" kern="0" dirty="0"/>
              <a:t>將紅標放置在感應器位置上</a:t>
            </a:r>
            <a:endParaRPr lang="en-US" altLang="zh-CN" kern="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96" y="3143525"/>
            <a:ext cx="5949950" cy="319120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4880250" y="4508780"/>
            <a:ext cx="326774" cy="3048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5207024" y="5751753"/>
            <a:ext cx="895467" cy="3048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2316164" y="5757460"/>
            <a:ext cx="895467" cy="3048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1220627" y="6073515"/>
            <a:ext cx="326774" cy="3048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93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申請</a:t>
            </a:r>
            <a:r>
              <a:rPr kumimoji="1" lang="en-US" altLang="zh-TW" dirty="0"/>
              <a:t> ( 4/5 )</a:t>
            </a:r>
            <a:endParaRPr kumimoji="1" lang="zh-TW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449980" y="1131887"/>
            <a:ext cx="7664115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查看申請結果</a:t>
            </a:r>
            <a:endParaRPr lang="en-US" altLang="zh-TW" kern="0" dirty="0"/>
          </a:p>
          <a:p>
            <a:pPr lvl="1"/>
            <a:r>
              <a:rPr lang="zh-TW" altLang="en-US" kern="0" dirty="0"/>
              <a:t>點選「申請結果」</a:t>
            </a:r>
            <a:endParaRPr lang="en-US" altLang="zh-TW" kern="0" dirty="0"/>
          </a:p>
          <a:p>
            <a:pPr lvl="1"/>
            <a:r>
              <a:rPr lang="zh-TW" altLang="en-US" kern="0" dirty="0"/>
              <a:t>即可查看所有申請的結果</a:t>
            </a:r>
            <a:endParaRPr lang="en-US" altLang="zh-TW" kern="0" dirty="0"/>
          </a:p>
          <a:p>
            <a:pPr lvl="1"/>
            <a:r>
              <a:rPr lang="zh-TW" altLang="en-US" kern="0" dirty="0"/>
              <a:t>結果可能為</a:t>
            </a:r>
            <a:r>
              <a:rPr lang="zh-TW" altLang="en-US" kern="0" dirty="0">
                <a:solidFill>
                  <a:srgbClr val="00B050"/>
                </a:solidFill>
              </a:rPr>
              <a:t>審查通過</a:t>
            </a:r>
            <a:r>
              <a:rPr lang="zh-TW" altLang="en-US" kern="0" dirty="0"/>
              <a:t>、</a:t>
            </a:r>
            <a:r>
              <a:rPr lang="zh-TW" altLang="en-US" kern="0" dirty="0">
                <a:solidFill>
                  <a:srgbClr val="FFC000"/>
                </a:solidFill>
              </a:rPr>
              <a:t>審查中</a:t>
            </a:r>
            <a:r>
              <a:rPr lang="zh-TW" altLang="en-US" kern="0" dirty="0"/>
              <a:t>、</a:t>
            </a:r>
            <a:r>
              <a:rPr lang="zh-TW" altLang="en-US" kern="0" dirty="0">
                <a:solidFill>
                  <a:srgbClr val="FF0000"/>
                </a:solidFill>
              </a:rPr>
              <a:t>審查拒絕</a:t>
            </a:r>
            <a:endParaRPr lang="en-US" altLang="zh-TW" kern="0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031975" y="3428999"/>
            <a:ext cx="7082121" cy="2793331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880934" y="4400234"/>
            <a:ext cx="895469" cy="3070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7108569" y="4694196"/>
            <a:ext cx="561786" cy="7924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20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9" y="2848586"/>
            <a:ext cx="8530879" cy="22418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申請</a:t>
            </a:r>
            <a:r>
              <a:rPr kumimoji="1" lang="en-US" altLang="zh-TW" dirty="0"/>
              <a:t> ( 5/5 )</a:t>
            </a:r>
            <a:endParaRPr kumimoji="1" lang="zh-TW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449980" y="1131887"/>
            <a:ext cx="7664115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查看我的感應器，即可觀察各式報表資料</a:t>
            </a:r>
            <a:endParaRPr lang="en-US" altLang="zh-TW" kern="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1828800" y="3647974"/>
            <a:ext cx="6641432" cy="7783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385074" y="3054903"/>
            <a:ext cx="895469" cy="3070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444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0F31F0C-978C-4BB5-B424-DC3312FF8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63" y="1320294"/>
            <a:ext cx="8229600" cy="4530725"/>
          </a:xfrm>
        </p:spPr>
        <p:txBody>
          <a:bodyPr/>
          <a:lstStyle/>
          <a:p>
            <a:r>
              <a:rPr kumimoji="1" lang="zh-TW" altLang="en-US" dirty="0"/>
              <a:t>安裝課程所需工具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lang="zh-TW" altLang="en-US" dirty="0"/>
              <a:t>智慧校園平台使用介紹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穿戴式感應器參數設定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校園創新應用範例</a:t>
            </a:r>
            <a:endParaRPr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9888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en-US" altLang="zh-TW" dirty="0"/>
              <a:t>(</a:t>
            </a:r>
            <a:r>
              <a:rPr kumimoji="1" lang="zh-TW" altLang="en-US" dirty="0"/>
              <a:t>一般</a:t>
            </a:r>
            <a:r>
              <a:rPr kumimoji="1" lang="en-US" altLang="zh-TW" dirty="0"/>
              <a:t>)( 1/6 )</a:t>
            </a:r>
            <a:endParaRPr kumimoji="1"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457200" y="1635174"/>
            <a:ext cx="6395987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CN" altLang="en-US" kern="0" dirty="0"/>
              <a:t>我的感應器頁面</a:t>
            </a:r>
            <a:endParaRPr lang="en-US" altLang="zh-CN" kern="0" dirty="0"/>
          </a:p>
          <a:p>
            <a:pPr lvl="1"/>
            <a:r>
              <a:rPr lang="zh-CN" altLang="en-US" kern="0" dirty="0"/>
              <a:t>點選</a:t>
            </a:r>
            <a:r>
              <a:rPr lang="zh-TW" altLang="en-US" kern="0" dirty="0"/>
              <a:t>黃色按鈕</a:t>
            </a:r>
            <a:br>
              <a:rPr lang="en-US" altLang="zh-CN" kern="0" dirty="0"/>
            </a:br>
            <a:r>
              <a:rPr lang="zh-CN" altLang="en-US" kern="0" dirty="0"/>
              <a:t>「</a:t>
            </a:r>
            <a:r>
              <a:rPr lang="zh-TW" altLang="en-US" kern="0" dirty="0"/>
              <a:t>報表」</a:t>
            </a:r>
            <a:endParaRPr lang="en-US" altLang="zh-TW" kern="0" dirty="0"/>
          </a:p>
          <a:p>
            <a:pPr lvl="1"/>
            <a:r>
              <a:rPr lang="zh-TW" altLang="en-US" kern="0" dirty="0"/>
              <a:t>即可看到</a:t>
            </a:r>
            <a:br>
              <a:rPr lang="en-US" altLang="zh-TW" kern="0" dirty="0"/>
            </a:br>
            <a:r>
              <a:rPr lang="zh-TW" altLang="en-US" kern="0" dirty="0"/>
              <a:t>下方報表</a:t>
            </a:r>
            <a:endParaRPr lang="en-US" altLang="zh-CN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2" name="圖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3522663" y="1022684"/>
            <a:ext cx="5270500" cy="2423160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7969050" y="2252312"/>
            <a:ext cx="280791" cy="933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C0D644D-D45A-D546-8D1F-7355750E286D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252" y="3253256"/>
            <a:ext cx="608798" cy="55465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圖片 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21564" y="3807912"/>
            <a:ext cx="5072697" cy="266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64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en-US" altLang="zh-TW" dirty="0"/>
              <a:t>(</a:t>
            </a:r>
            <a:r>
              <a:rPr kumimoji="1" lang="zh-TW" altLang="en-US" dirty="0"/>
              <a:t>一般</a:t>
            </a:r>
            <a:r>
              <a:rPr kumimoji="1" lang="en-US" altLang="zh-TW" dirty="0"/>
              <a:t>)( 2/6 )</a:t>
            </a:r>
            <a:endParaRPr kumimoji="1"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457200" y="1635174"/>
            <a:ext cx="6395987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報表</a:t>
            </a:r>
            <a:r>
              <a:rPr lang="zh-CN" altLang="en-US" kern="0" dirty="0"/>
              <a:t>頁面</a:t>
            </a:r>
            <a:endParaRPr lang="en-US" altLang="zh-CN" kern="0" dirty="0"/>
          </a:p>
          <a:p>
            <a:pPr lvl="1"/>
            <a:r>
              <a:rPr lang="zh-TW" altLang="en-US" kern="0" dirty="0"/>
              <a:t>設定時間區間</a:t>
            </a:r>
            <a:endParaRPr lang="en-US" altLang="zh-TW" kern="0" dirty="0"/>
          </a:p>
          <a:p>
            <a:pPr lvl="1"/>
            <a:r>
              <a:rPr lang="zh-TW" altLang="en-US" kern="0" dirty="0"/>
              <a:t>選取時間範圍</a:t>
            </a:r>
            <a:endParaRPr lang="en-US" altLang="zh-TW" kern="0" dirty="0"/>
          </a:p>
          <a:p>
            <a:pPr lvl="1"/>
            <a:r>
              <a:rPr lang="zh-TW" altLang="en-US" kern="0" dirty="0"/>
              <a:t>提交時間</a:t>
            </a:r>
            <a:endParaRPr lang="en-US" altLang="zh-TW" kern="0" dirty="0"/>
          </a:p>
          <a:p>
            <a:pPr lvl="1"/>
            <a:endParaRPr lang="en-US" altLang="zh-CN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" name="圖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3972401" y="899343"/>
            <a:ext cx="5072697" cy="2660308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4957010" y="1373337"/>
            <a:ext cx="1386038" cy="4331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" name="圖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972401" y="3777644"/>
            <a:ext cx="5072697" cy="2597185"/>
          </a:xfrm>
          <a:prstGeom prst="rect">
            <a:avLst/>
          </a:prstGeom>
        </p:spPr>
      </p:pic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C0D644D-D45A-D546-8D1F-7355750E286D}"/>
              </a:ext>
            </a:extLst>
          </p:cNvPr>
          <p:cNvCxnSpPr>
            <a:cxnSpLocks/>
          </p:cNvCxnSpPr>
          <p:nvPr/>
        </p:nvCxnSpPr>
        <p:spPr bwMode="auto">
          <a:xfrm>
            <a:off x="5179194" y="3123155"/>
            <a:ext cx="985117" cy="199235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4957010" y="5638289"/>
            <a:ext cx="444368" cy="4331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6286565" y="4183867"/>
            <a:ext cx="444368" cy="4331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cxnSp>
        <p:nvCxnSpPr>
          <p:cNvPr id="20" name="直線箭頭接點 15">
            <a:extLst>
              <a:ext uri="{FF2B5EF4-FFF2-40B4-BE49-F238E27FC236}">
                <a16:creationId xmlns:a16="http://schemas.microsoft.com/office/drawing/2014/main" id="{BC0D644D-D45A-D546-8D1F-7355750E286D}"/>
              </a:ext>
            </a:extLst>
          </p:cNvPr>
          <p:cNvCxnSpPr>
            <a:cxnSpLocks/>
          </p:cNvCxnSpPr>
          <p:nvPr/>
        </p:nvCxnSpPr>
        <p:spPr bwMode="auto">
          <a:xfrm flipH="1">
            <a:off x="5495009" y="5398949"/>
            <a:ext cx="791556" cy="32975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線箭頭接點 15">
            <a:extLst>
              <a:ext uri="{FF2B5EF4-FFF2-40B4-BE49-F238E27FC236}">
                <a16:creationId xmlns:a16="http://schemas.microsoft.com/office/drawing/2014/main" id="{BC0D644D-D45A-D546-8D1F-7355750E286D}"/>
              </a:ext>
            </a:extLst>
          </p:cNvPr>
          <p:cNvCxnSpPr>
            <a:cxnSpLocks/>
          </p:cNvCxnSpPr>
          <p:nvPr/>
        </p:nvCxnSpPr>
        <p:spPr bwMode="auto">
          <a:xfrm flipV="1">
            <a:off x="5317789" y="4617004"/>
            <a:ext cx="919848" cy="97672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55738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en-US" altLang="zh-TW" dirty="0"/>
              <a:t>(</a:t>
            </a:r>
            <a:r>
              <a:rPr kumimoji="1" lang="zh-TW" altLang="en-US" dirty="0"/>
              <a:t>一般</a:t>
            </a:r>
            <a:r>
              <a:rPr kumimoji="1" lang="en-US" altLang="zh-TW" dirty="0"/>
              <a:t>)( 3/6 )</a:t>
            </a:r>
            <a:endParaRPr kumimoji="1"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1374006" y="1121141"/>
            <a:ext cx="6395987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報表一</a:t>
            </a:r>
            <a:endParaRPr lang="en-US" altLang="zh-TW" kern="0" dirty="0"/>
          </a:p>
          <a:p>
            <a:pPr lvl="1"/>
            <a:r>
              <a:rPr lang="zh-TW" altLang="en-US" kern="0" dirty="0"/>
              <a:t>使用頻率</a:t>
            </a:r>
            <a:r>
              <a:rPr lang="en-US" altLang="zh-TW" kern="0" dirty="0"/>
              <a:t>(</a:t>
            </a:r>
            <a:r>
              <a:rPr lang="zh-TW" altLang="en-US" kern="0" dirty="0"/>
              <a:t>單位：次數</a:t>
            </a:r>
            <a:r>
              <a:rPr lang="en-US" altLang="zh-TW" kern="0" dirty="0"/>
              <a:t>)</a:t>
            </a:r>
          </a:p>
          <a:p>
            <a:pPr lvl="1"/>
            <a:r>
              <a:rPr lang="zh-TW" altLang="en-US" kern="0" dirty="0"/>
              <a:t>氣壓值</a:t>
            </a:r>
            <a:r>
              <a:rPr lang="en-US" altLang="zh-TW" kern="0" dirty="0"/>
              <a:t>(</a:t>
            </a:r>
            <a:r>
              <a:rPr lang="zh-TW" altLang="en-US" kern="0" dirty="0"/>
              <a:t>單位：百帕</a:t>
            </a:r>
            <a:r>
              <a:rPr lang="en-US" altLang="zh-TW" kern="0" dirty="0"/>
              <a:t>)</a:t>
            </a:r>
            <a:endParaRPr lang="en-US" altLang="zh-CN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" name="圖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1671503" y="3100419"/>
            <a:ext cx="6013717" cy="3202739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4673217" y="3853180"/>
            <a:ext cx="530057" cy="4235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5203274" y="3853179"/>
            <a:ext cx="530057" cy="4235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866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en-US" altLang="zh-TW" dirty="0"/>
              <a:t>(</a:t>
            </a:r>
            <a:r>
              <a:rPr kumimoji="1" lang="zh-TW" altLang="en-US" dirty="0"/>
              <a:t>一般</a:t>
            </a:r>
            <a:r>
              <a:rPr kumimoji="1" lang="en-US" altLang="zh-TW" dirty="0"/>
              <a:t>)( 4/6 )</a:t>
            </a:r>
            <a:endParaRPr kumimoji="1"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1374006" y="1121141"/>
            <a:ext cx="6395987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報表二</a:t>
            </a:r>
            <a:endParaRPr lang="en-US" altLang="zh-TW" kern="0" dirty="0"/>
          </a:p>
          <a:p>
            <a:pPr lvl="1"/>
            <a:r>
              <a:rPr lang="zh-TW" altLang="en-US" kern="0" dirty="0"/>
              <a:t>溫度值</a:t>
            </a:r>
            <a:r>
              <a:rPr lang="en-US" altLang="zh-TW" kern="0" dirty="0"/>
              <a:t>(</a:t>
            </a:r>
            <a:r>
              <a:rPr lang="zh-TW" altLang="en-US" kern="0" dirty="0"/>
              <a:t>單位：攝氏</a:t>
            </a:r>
            <a:r>
              <a:rPr lang="en-US" altLang="zh-TW" kern="0" dirty="0"/>
              <a:t>)</a:t>
            </a:r>
          </a:p>
          <a:p>
            <a:pPr lvl="1"/>
            <a:r>
              <a:rPr lang="zh-TW" altLang="en-US" kern="0" dirty="0"/>
              <a:t>相對溼度</a:t>
            </a:r>
            <a:r>
              <a:rPr lang="en-US" altLang="zh-TW" kern="0" dirty="0"/>
              <a:t>(</a:t>
            </a:r>
            <a:r>
              <a:rPr lang="zh-TW" altLang="en-US" kern="0" dirty="0"/>
              <a:t>單位：百分比</a:t>
            </a:r>
            <a:r>
              <a:rPr lang="en-US" altLang="zh-TW" kern="0" dirty="0"/>
              <a:t>)</a:t>
            </a:r>
            <a:endParaRPr lang="en-US" altLang="zh-CN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" name="圖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48839" y="3352515"/>
            <a:ext cx="6389104" cy="3019409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4257739" y="3259479"/>
            <a:ext cx="632979" cy="4235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4890718" y="3268981"/>
            <a:ext cx="643808" cy="4235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971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64" y="2613983"/>
            <a:ext cx="7760598" cy="381062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en-US" altLang="zh-TW" dirty="0"/>
              <a:t>(</a:t>
            </a:r>
            <a:r>
              <a:rPr kumimoji="1" lang="zh-TW" altLang="en-US" dirty="0"/>
              <a:t>一般</a:t>
            </a:r>
            <a:r>
              <a:rPr kumimoji="1" lang="en-US" altLang="zh-TW" dirty="0"/>
              <a:t>)( 5/6 )</a:t>
            </a:r>
            <a:endParaRPr kumimoji="1"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1374006" y="1121141"/>
            <a:ext cx="6395987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報表三</a:t>
            </a:r>
            <a:endParaRPr lang="en-US" altLang="zh-TW" kern="0" dirty="0"/>
          </a:p>
          <a:p>
            <a:pPr lvl="1"/>
            <a:r>
              <a:rPr lang="zh-TW" altLang="en-US" kern="0" dirty="0"/>
              <a:t>感應器電壓值</a:t>
            </a:r>
            <a:r>
              <a:rPr lang="en-US" altLang="zh-TW" kern="0" dirty="0"/>
              <a:t>(</a:t>
            </a:r>
            <a:r>
              <a:rPr lang="zh-TW" altLang="en-US" kern="0" dirty="0"/>
              <a:t>電池電量</a:t>
            </a:r>
            <a:r>
              <a:rPr lang="en-US" altLang="zh-TW" kern="0" dirty="0"/>
              <a:t>)</a:t>
            </a:r>
            <a:br>
              <a:rPr lang="en-US" altLang="zh-TW" kern="0" dirty="0"/>
            </a:br>
            <a:r>
              <a:rPr lang="en-US" altLang="zh-TW" kern="0" dirty="0"/>
              <a:t>(</a:t>
            </a:r>
            <a:r>
              <a:rPr lang="zh-TW" altLang="en-US" kern="0" dirty="0"/>
              <a:t>單位：電量百分比</a:t>
            </a:r>
            <a:r>
              <a:rPr lang="en-US" altLang="zh-TW" kern="0" dirty="0"/>
              <a:t>)</a:t>
            </a:r>
            <a:endParaRPr lang="en-US" altLang="zh-CN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4151371" y="2567176"/>
            <a:ext cx="937464" cy="4235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10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en-US" altLang="zh-TW" dirty="0"/>
              <a:t>(</a:t>
            </a:r>
            <a:r>
              <a:rPr kumimoji="1" lang="zh-TW" altLang="en-US" dirty="0"/>
              <a:t>一般</a:t>
            </a:r>
            <a:r>
              <a:rPr kumimoji="1" lang="en-US" altLang="zh-TW" dirty="0"/>
              <a:t>)( 6/6 )</a:t>
            </a:r>
            <a:endParaRPr kumimoji="1"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1374006" y="1121141"/>
            <a:ext cx="6395987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報表四</a:t>
            </a:r>
            <a:endParaRPr lang="en-US" altLang="zh-TW" kern="0" dirty="0"/>
          </a:p>
          <a:p>
            <a:pPr lvl="1"/>
            <a:r>
              <a:rPr lang="zh-TW" altLang="en-US" kern="0" dirty="0"/>
              <a:t>感應器資料顯示於</a:t>
            </a:r>
            <a:r>
              <a:rPr lang="en-US" altLang="zh-TW" kern="0" dirty="0"/>
              <a:t>Google</a:t>
            </a:r>
            <a:r>
              <a:rPr lang="zh-TW" altLang="en-US" kern="0" dirty="0"/>
              <a:t> </a:t>
            </a:r>
            <a:r>
              <a:rPr lang="en-US" altLang="zh-TW" kern="0" dirty="0"/>
              <a:t>Map</a:t>
            </a:r>
            <a:r>
              <a:rPr lang="zh-TW" altLang="en-US" kern="0" dirty="0"/>
              <a:t>上</a:t>
            </a:r>
            <a:endParaRPr lang="en-US" altLang="zh-TW" kern="0" dirty="0"/>
          </a:p>
          <a:p>
            <a:pPr lvl="1"/>
            <a:r>
              <a:rPr lang="zh-TW" altLang="en-US" kern="0" dirty="0"/>
              <a:t>顯示位置路徑圖</a:t>
            </a:r>
            <a:endParaRPr lang="en-US" altLang="zh-CN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538767" y="2685449"/>
            <a:ext cx="6279191" cy="3716054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4034553" y="4283743"/>
            <a:ext cx="883955" cy="795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2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en-US" altLang="zh-TW" dirty="0"/>
              <a:t>(</a:t>
            </a:r>
            <a:r>
              <a:rPr kumimoji="1" lang="zh-TW" altLang="en-US" dirty="0"/>
              <a:t>三軸</a:t>
            </a:r>
            <a:r>
              <a:rPr kumimoji="1" lang="en-US" altLang="zh-TW" dirty="0"/>
              <a:t>)( 1/4 )</a:t>
            </a:r>
            <a:endParaRPr kumimoji="1"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457200" y="1635174"/>
            <a:ext cx="6395987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CN" altLang="en-US" kern="0" dirty="0"/>
              <a:t>我的感應器頁面</a:t>
            </a:r>
            <a:endParaRPr lang="en-US" altLang="zh-CN" kern="0" dirty="0"/>
          </a:p>
          <a:p>
            <a:pPr lvl="1"/>
            <a:r>
              <a:rPr lang="zh-CN" altLang="en-US" kern="0" dirty="0"/>
              <a:t>點選</a:t>
            </a:r>
            <a:r>
              <a:rPr lang="zh-TW" altLang="en-US" kern="0" dirty="0"/>
              <a:t>灰色按鈕</a:t>
            </a:r>
            <a:br>
              <a:rPr lang="en-US" altLang="zh-CN" kern="0" dirty="0"/>
            </a:br>
            <a:r>
              <a:rPr lang="zh-CN" altLang="en-US" kern="0" dirty="0"/>
              <a:t>「</a:t>
            </a:r>
            <a:r>
              <a:rPr lang="zh-TW" altLang="en-US" kern="0" dirty="0"/>
              <a:t>三軸」</a:t>
            </a:r>
            <a:endParaRPr lang="en-US" altLang="zh-TW" kern="0" dirty="0"/>
          </a:p>
          <a:p>
            <a:pPr lvl="1"/>
            <a:r>
              <a:rPr lang="zh-TW" altLang="en-US" kern="0" dirty="0"/>
              <a:t>即可看到</a:t>
            </a:r>
            <a:br>
              <a:rPr lang="en-US" altLang="zh-TW" kern="0" dirty="0"/>
            </a:br>
            <a:r>
              <a:rPr lang="zh-TW" altLang="en-US" kern="0" dirty="0"/>
              <a:t>下方報表</a:t>
            </a:r>
            <a:endParaRPr lang="en-US" altLang="zh-CN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" name="圖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3522662" y="921369"/>
            <a:ext cx="5270500" cy="2423160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8109445" y="2046947"/>
            <a:ext cx="280791" cy="10196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C0D644D-D45A-D546-8D1F-7355750E286D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252" y="3253256"/>
            <a:ext cx="608798" cy="55465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662" y="3807912"/>
            <a:ext cx="5270500" cy="25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6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98" y="3672681"/>
            <a:ext cx="5299375" cy="29064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en-US" altLang="zh-TW" dirty="0"/>
              <a:t>(</a:t>
            </a:r>
            <a:r>
              <a:rPr kumimoji="1" lang="zh-TW" altLang="en-US" dirty="0"/>
              <a:t>三軸</a:t>
            </a:r>
            <a:r>
              <a:rPr kumimoji="1" lang="en-US" altLang="zh-TW" dirty="0"/>
              <a:t>)( 2/4 )</a:t>
            </a:r>
            <a:endParaRPr kumimoji="1"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457200" y="1635174"/>
            <a:ext cx="6395987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報表</a:t>
            </a:r>
            <a:r>
              <a:rPr lang="zh-CN" altLang="en-US" kern="0" dirty="0"/>
              <a:t>頁面</a:t>
            </a:r>
            <a:endParaRPr lang="en-US" altLang="zh-CN" kern="0" dirty="0"/>
          </a:p>
          <a:p>
            <a:pPr lvl="1"/>
            <a:r>
              <a:rPr lang="zh-TW" altLang="en-US" kern="0" dirty="0"/>
              <a:t>設定時間區間</a:t>
            </a:r>
            <a:endParaRPr lang="en-US" altLang="zh-TW" kern="0" dirty="0"/>
          </a:p>
          <a:p>
            <a:pPr lvl="1"/>
            <a:r>
              <a:rPr lang="zh-TW" altLang="en-US" kern="0" dirty="0"/>
              <a:t>選取時間範圍</a:t>
            </a:r>
            <a:endParaRPr lang="en-US" altLang="zh-TW" kern="0" dirty="0"/>
          </a:p>
          <a:p>
            <a:pPr lvl="1"/>
            <a:r>
              <a:rPr lang="zh-TW" altLang="en-US" kern="0" dirty="0"/>
              <a:t>提交時間</a:t>
            </a:r>
            <a:endParaRPr lang="en-US" altLang="zh-TW" kern="0" dirty="0"/>
          </a:p>
          <a:p>
            <a:pPr lvl="1"/>
            <a:endParaRPr lang="en-US" altLang="zh-CN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C0D644D-D45A-D546-8D1F-7355750E286D}"/>
              </a:ext>
            </a:extLst>
          </p:cNvPr>
          <p:cNvCxnSpPr>
            <a:cxnSpLocks/>
          </p:cNvCxnSpPr>
          <p:nvPr/>
        </p:nvCxnSpPr>
        <p:spPr bwMode="auto">
          <a:xfrm>
            <a:off x="4948188" y="3180907"/>
            <a:ext cx="985117" cy="223123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4726004" y="5696041"/>
            <a:ext cx="444368" cy="4331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6187664" y="4116458"/>
            <a:ext cx="444368" cy="4331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cxnSp>
        <p:nvCxnSpPr>
          <p:cNvPr id="20" name="直線箭頭接點 15">
            <a:extLst>
              <a:ext uri="{FF2B5EF4-FFF2-40B4-BE49-F238E27FC236}">
                <a16:creationId xmlns:a16="http://schemas.microsoft.com/office/drawing/2014/main" id="{BC0D644D-D45A-D546-8D1F-7355750E286D}"/>
              </a:ext>
            </a:extLst>
          </p:cNvPr>
          <p:cNvCxnSpPr>
            <a:cxnSpLocks/>
          </p:cNvCxnSpPr>
          <p:nvPr/>
        </p:nvCxnSpPr>
        <p:spPr bwMode="auto">
          <a:xfrm flipH="1">
            <a:off x="5264003" y="5456701"/>
            <a:ext cx="791556" cy="32975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線箭頭接點 15">
            <a:extLst>
              <a:ext uri="{FF2B5EF4-FFF2-40B4-BE49-F238E27FC236}">
                <a16:creationId xmlns:a16="http://schemas.microsoft.com/office/drawing/2014/main" id="{BC0D644D-D45A-D546-8D1F-7355750E286D}"/>
              </a:ext>
            </a:extLst>
          </p:cNvPr>
          <p:cNvCxnSpPr>
            <a:cxnSpLocks/>
          </p:cNvCxnSpPr>
          <p:nvPr/>
        </p:nvCxnSpPr>
        <p:spPr bwMode="auto">
          <a:xfrm flipV="1">
            <a:off x="5086783" y="4549595"/>
            <a:ext cx="1100881" cy="110188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98" y="979919"/>
            <a:ext cx="5270500" cy="2566918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C4097B88-6E68-AF4E-9CE7-22FDCA925297}"/>
              </a:ext>
            </a:extLst>
          </p:cNvPr>
          <p:cNvSpPr/>
          <p:nvPr/>
        </p:nvSpPr>
        <p:spPr>
          <a:xfrm>
            <a:off x="4778273" y="1370547"/>
            <a:ext cx="1386038" cy="4331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149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en-US" altLang="zh-TW" dirty="0"/>
              <a:t>(</a:t>
            </a:r>
            <a:r>
              <a:rPr kumimoji="1" lang="zh-TW" altLang="en-US" dirty="0"/>
              <a:t>三軸</a:t>
            </a:r>
            <a:r>
              <a:rPr kumimoji="1" lang="en-US" altLang="zh-TW" dirty="0"/>
              <a:t>)( 3/4 )</a:t>
            </a:r>
            <a:endParaRPr kumimoji="1" lang="zh-TW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" name="圖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414912" y="2926079"/>
            <a:ext cx="6314173" cy="3416969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1374006" y="1121141"/>
            <a:ext cx="6395987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報表一</a:t>
            </a:r>
            <a:endParaRPr lang="en-US" altLang="zh-TW" kern="0" dirty="0"/>
          </a:p>
          <a:p>
            <a:pPr lvl="1"/>
            <a:r>
              <a:rPr lang="en-US" altLang="zh-TW" kern="0" dirty="0"/>
              <a:t>X</a:t>
            </a:r>
            <a:r>
              <a:rPr lang="zh-TW" altLang="en-US" kern="0" dirty="0"/>
              <a:t>軸、</a:t>
            </a:r>
            <a:r>
              <a:rPr lang="en-US" altLang="zh-TW" kern="0" dirty="0"/>
              <a:t>Y</a:t>
            </a:r>
            <a:r>
              <a:rPr lang="zh-TW" altLang="en-US" kern="0" dirty="0"/>
              <a:t>軸、</a:t>
            </a:r>
            <a:r>
              <a:rPr lang="en-US" altLang="zh-TW" kern="0" dirty="0"/>
              <a:t>Z</a:t>
            </a:r>
            <a:r>
              <a:rPr lang="zh-TW" altLang="en-US" kern="0" dirty="0"/>
              <a:t>軸</a:t>
            </a:r>
            <a:r>
              <a:rPr lang="en-US" altLang="zh-TW" kern="0" dirty="0"/>
              <a:t>(</a:t>
            </a:r>
            <a:r>
              <a:rPr lang="zh-TW" altLang="en-US" kern="0" dirty="0"/>
              <a:t>單位：</a:t>
            </a:r>
            <a:r>
              <a:rPr lang="en-US" altLang="zh-TW" kern="0" dirty="0"/>
              <a:t>G)</a:t>
            </a:r>
          </a:p>
          <a:p>
            <a:pPr lvl="1"/>
            <a:r>
              <a:rPr lang="zh-TW" altLang="en-US" kern="0" dirty="0"/>
              <a:t>總和值</a:t>
            </a:r>
            <a:r>
              <a:rPr lang="en-US" altLang="zh-TW" kern="0" dirty="0"/>
              <a:t>(</a:t>
            </a:r>
            <a:r>
              <a:rPr lang="zh-TW" altLang="en-US" kern="0" dirty="0"/>
              <a:t>三軸強度總和</a:t>
            </a:r>
            <a:r>
              <a:rPr lang="en-US" altLang="zh-TW" kern="0" dirty="0"/>
              <a:t>)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3515062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FE679-84CA-5D4B-82AF-C2436FB5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感應器</a:t>
            </a:r>
            <a:r>
              <a:rPr kumimoji="1" lang="zh-TW" altLang="en-US" dirty="0"/>
              <a:t>報表</a:t>
            </a:r>
            <a:r>
              <a:rPr kumimoji="1" lang="en-US" altLang="zh-TW" dirty="0"/>
              <a:t>(</a:t>
            </a:r>
            <a:r>
              <a:rPr kumimoji="1" lang="zh-TW" altLang="en-US" dirty="0"/>
              <a:t>三軸</a:t>
            </a:r>
            <a:r>
              <a:rPr kumimoji="1" lang="en-US" altLang="zh-TW" dirty="0"/>
              <a:t>)( 4/4 )</a:t>
            </a:r>
            <a:endParaRPr kumimoji="1" lang="zh-TW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0AD0F-0D11-6348-AB87-92723379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9DCE4-B60A-BB40-84B5-4CFF5D88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7072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7779B3-9CBF-3046-92CA-8D9A69DA0ECA}"/>
              </a:ext>
            </a:extLst>
          </p:cNvPr>
          <p:cNvSpPr txBox="1">
            <a:spLocks/>
          </p:cNvSpPr>
          <p:nvPr/>
        </p:nvSpPr>
        <p:spPr bwMode="auto">
          <a:xfrm>
            <a:off x="1374006" y="1121141"/>
            <a:ext cx="6395987" cy="395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報表二</a:t>
            </a:r>
            <a:endParaRPr lang="en-US" altLang="zh-TW" kern="0" dirty="0"/>
          </a:p>
          <a:p>
            <a:pPr lvl="1"/>
            <a:r>
              <a:rPr lang="zh-TW" altLang="en-US" kern="0" dirty="0"/>
              <a:t>若同時開啟三軸感測器與</a:t>
            </a:r>
            <a:r>
              <a:rPr lang="en-US" altLang="zh-TW" kern="0" dirty="0"/>
              <a:t>GPS</a:t>
            </a:r>
            <a:r>
              <a:rPr lang="zh-TW" altLang="en-US" kern="0" dirty="0"/>
              <a:t>，即可蒐集感應器震動時的位置</a:t>
            </a:r>
            <a:endParaRPr lang="en-US" altLang="zh-CN" kern="0" dirty="0"/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443" y="2675823"/>
            <a:ext cx="5907840" cy="36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6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140869"/>
            <a:ext cx="8229600" cy="576262"/>
          </a:xfrm>
        </p:spPr>
        <p:txBody>
          <a:bodyPr/>
          <a:lstStyle/>
          <a:p>
            <a:r>
              <a:rPr lang="zh-TW" altLang="en-US" dirty="0"/>
              <a:t>安裝課程所需工具</a:t>
            </a:r>
          </a:p>
        </p:txBody>
      </p:sp>
    </p:spTree>
    <p:extLst>
      <p:ext uri="{BB962C8B-B14F-4D97-AF65-F5344CB8AC3E}">
        <p14:creationId xmlns:p14="http://schemas.microsoft.com/office/powerpoint/2010/main" val="363334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E6E433-4C78-BC43-A4D0-1B6F5162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API OAuth-</a:t>
            </a:r>
            <a:r>
              <a:rPr kumimoji="1" lang="zh-TW" altLang="en-US" dirty="0"/>
              <a:t> 取得</a:t>
            </a:r>
            <a:r>
              <a:rPr kumimoji="1" lang="en-US" altLang="zh-TW" dirty="0"/>
              <a:t> Token(1/4)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CE3B0D-5E7C-4867-A5B7-F18712594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打開</a:t>
            </a:r>
            <a:r>
              <a:rPr lang="en-US" altLang="zh-TW" dirty="0"/>
              <a:t>POSTMAN</a:t>
            </a:r>
          </a:p>
          <a:p>
            <a:pPr lvl="1"/>
            <a:r>
              <a:rPr lang="zh-TW" altLang="en-US" dirty="0"/>
              <a:t>選擇</a:t>
            </a:r>
            <a:r>
              <a:rPr lang="en-US" altLang="zh-TW" dirty="0"/>
              <a:t>POST</a:t>
            </a:r>
            <a:r>
              <a:rPr lang="zh-TW" altLang="en-US" dirty="0"/>
              <a:t> </a:t>
            </a:r>
            <a:r>
              <a:rPr lang="en-US" altLang="zh-TW" dirty="0"/>
              <a:t>Method </a:t>
            </a:r>
          </a:p>
          <a:p>
            <a:pPr lvl="1"/>
            <a:r>
              <a:rPr lang="zh-TW" altLang="en-US" dirty="0"/>
              <a:t>輸入</a:t>
            </a:r>
            <a:r>
              <a:rPr lang="en-US" altLang="zh-TW" dirty="0"/>
              <a:t>https://campus.kits.tw/api/get/token</a:t>
            </a:r>
          </a:p>
          <a:p>
            <a:pPr lvl="1"/>
            <a:r>
              <a:rPr lang="en-US" altLang="zh-TW" dirty="0"/>
              <a:t>Body-&gt;form-data</a:t>
            </a:r>
          </a:p>
          <a:p>
            <a:pPr lvl="1"/>
            <a:r>
              <a:rPr lang="zh-TW" altLang="en-US" dirty="0"/>
              <a:t>輸入您的</a:t>
            </a:r>
            <a:r>
              <a:rPr lang="en-US" altLang="zh-TW" dirty="0"/>
              <a:t>Email</a:t>
            </a:r>
          </a:p>
          <a:p>
            <a:pPr lvl="1"/>
            <a:r>
              <a:rPr lang="zh-TW" altLang="en-US" dirty="0"/>
              <a:t>輸入您的</a:t>
            </a:r>
            <a:r>
              <a:rPr lang="en-US" altLang="zh-TW" dirty="0"/>
              <a:t>Password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84" y="4054642"/>
            <a:ext cx="7130248" cy="235578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54880" y="4138863"/>
            <a:ext cx="133791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Token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1339984" y="4054642"/>
            <a:ext cx="989330" cy="5366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向右箭號 6"/>
          <p:cNvSpPr/>
          <p:nvPr/>
        </p:nvSpPr>
        <p:spPr bwMode="auto">
          <a:xfrm rot="10800000">
            <a:off x="4235114" y="4174882"/>
            <a:ext cx="375385" cy="333312"/>
          </a:xfrm>
          <a:prstGeom prst="rightArrow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352238" y="4496087"/>
            <a:ext cx="738494" cy="4416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976864" y="4879335"/>
            <a:ext cx="738494" cy="3778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15358" y="5535865"/>
            <a:ext cx="86524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email</a:t>
            </a:r>
            <a:endParaRPr lang="zh-TW" altLang="en-US" dirty="0"/>
          </a:p>
        </p:txBody>
      </p:sp>
      <p:sp>
        <p:nvSpPr>
          <p:cNvPr id="13" name="向右箭號 12"/>
          <p:cNvSpPr/>
          <p:nvPr/>
        </p:nvSpPr>
        <p:spPr bwMode="auto">
          <a:xfrm rot="10800000">
            <a:off x="2195592" y="5571884"/>
            <a:ext cx="375385" cy="333312"/>
          </a:xfrm>
          <a:prstGeom prst="rightArrow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799259" y="6255625"/>
            <a:ext cx="136735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password</a:t>
            </a:r>
            <a:endParaRPr lang="zh-TW" altLang="en-US" dirty="0"/>
          </a:p>
        </p:txBody>
      </p:sp>
      <p:sp>
        <p:nvSpPr>
          <p:cNvPr id="15" name="向右箭號 14"/>
          <p:cNvSpPr/>
          <p:nvPr/>
        </p:nvSpPr>
        <p:spPr bwMode="auto">
          <a:xfrm rot="11865399">
            <a:off x="2218571" y="6015622"/>
            <a:ext cx="521954" cy="350979"/>
          </a:xfrm>
          <a:prstGeom prst="rightArrow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166614" y="5571884"/>
            <a:ext cx="738494" cy="2093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166613" y="5874123"/>
            <a:ext cx="877025" cy="2324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6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E6E433-4C78-BC43-A4D0-1B6F5162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API OAuth-</a:t>
            </a:r>
            <a:r>
              <a:rPr kumimoji="1" lang="zh-TW" altLang="en-US" dirty="0"/>
              <a:t>取得</a:t>
            </a:r>
            <a:r>
              <a:rPr kumimoji="1" lang="en-US" altLang="zh-TW" dirty="0"/>
              <a:t> Token(2/4)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CE3B0D-5E7C-4867-A5B7-F18712594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平台回覆資料</a:t>
            </a:r>
            <a:endParaRPr lang="en-US" altLang="zh-TW" dirty="0"/>
          </a:p>
          <a:p>
            <a:pPr lvl="1"/>
            <a:r>
              <a:rPr lang="en-US" altLang="zh-TW" dirty="0"/>
              <a:t>Json  </a:t>
            </a:r>
            <a:r>
              <a:rPr lang="zh-TW" altLang="en-US" dirty="0"/>
              <a:t>格式</a:t>
            </a:r>
            <a:endParaRPr lang="en-US" altLang="zh-TW" dirty="0"/>
          </a:p>
          <a:p>
            <a:pPr lvl="1"/>
            <a:r>
              <a:rPr lang="en-US" altLang="zh-TW" dirty="0"/>
              <a:t>Success</a:t>
            </a:r>
          </a:p>
          <a:p>
            <a:pPr lvl="1"/>
            <a:r>
              <a:rPr lang="en-US" altLang="zh-TW" dirty="0"/>
              <a:t>Token(</a:t>
            </a:r>
            <a:r>
              <a:rPr lang="zh-TW" altLang="en-US" dirty="0"/>
              <a:t>記得要保存好，用</a:t>
            </a:r>
            <a:r>
              <a:rPr lang="en-US" altLang="zh-TW" dirty="0"/>
              <a:t>API</a:t>
            </a:r>
            <a:r>
              <a:rPr lang="zh-TW" altLang="en-US" dirty="0"/>
              <a:t>取資料都需要它</a:t>
            </a:r>
            <a:r>
              <a:rPr lang="en-US" altLang="zh-TW" dirty="0"/>
              <a:t>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6BBC77B-20AD-457F-A558-7899FC93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02" y="3429000"/>
            <a:ext cx="8722498" cy="245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42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E6E433-4C78-BC43-A4D0-1B6F5162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API OAuth-</a:t>
            </a:r>
            <a:r>
              <a:rPr kumimoji="1" lang="zh-TW" altLang="en-US" dirty="0"/>
              <a:t>取得</a:t>
            </a:r>
            <a:r>
              <a:rPr kumimoji="1" lang="en-US" altLang="zh-TW" dirty="0"/>
              <a:t> Data(3/4)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CE3B0D-5E7C-4867-A5B7-F18712594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Token</a:t>
            </a:r>
            <a:r>
              <a:rPr lang="zh-TW" altLang="en-US" dirty="0"/>
              <a:t>去取得資料</a:t>
            </a:r>
            <a:endParaRPr lang="en-US" altLang="zh-TW" dirty="0"/>
          </a:p>
          <a:p>
            <a:pPr lvl="1"/>
            <a:r>
              <a:rPr lang="en-US" altLang="zh-TW" dirty="0"/>
              <a:t>POST method</a:t>
            </a:r>
          </a:p>
          <a:p>
            <a:pPr lvl="1"/>
            <a:r>
              <a:rPr lang="en-US" altLang="zh-TW" dirty="0"/>
              <a:t>Authorization: Bearer &lt;</a:t>
            </a:r>
            <a:r>
              <a:rPr lang="en-US" altLang="zh-TW" dirty="0" err="1"/>
              <a:t>AccessToken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/>
              <a:t>Accept: application/json</a:t>
            </a:r>
          </a:p>
          <a:p>
            <a:pPr lvl="1"/>
            <a:r>
              <a:rPr lang="en-US" altLang="zh-TW" dirty="0" err="1"/>
              <a:t>date_filter</a:t>
            </a:r>
            <a:r>
              <a:rPr lang="en-US" altLang="zh-TW" dirty="0"/>
              <a:t>=2019-11-16 14:20:21</a:t>
            </a:r>
            <a:r>
              <a:rPr lang="zh-TW" altLang="en-US" dirty="0"/>
              <a:t> </a:t>
            </a:r>
            <a:r>
              <a:rPr lang="en-US" altLang="zh-TW" dirty="0"/>
              <a:t>+-+</a:t>
            </a:r>
            <a:r>
              <a:rPr lang="zh-TW" altLang="en-US" dirty="0"/>
              <a:t> </a:t>
            </a:r>
            <a:r>
              <a:rPr lang="en-US" altLang="zh-TW" dirty="0"/>
              <a:t>2019-11-17 09:08:07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62982" y="4037330"/>
            <a:ext cx="7207250" cy="192070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4138863" y="4037330"/>
            <a:ext cx="2473691" cy="26516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694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E6E433-4C78-BC43-A4D0-1B6F5162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API</a:t>
            </a:r>
            <a:r>
              <a:rPr kumimoji="1" lang="zh-TW" altLang="en-US" dirty="0"/>
              <a:t> 參數介紹</a:t>
            </a:r>
            <a:r>
              <a:rPr kumimoji="1" lang="en-US" altLang="zh-TW" dirty="0"/>
              <a:t>(4/4)</a:t>
            </a:r>
            <a:endParaRPr kumimoji="1" lang="zh-TW" altLang="en-US" dirty="0"/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76926D20-74C0-E340-9B27-37912B0BD1D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63563" y="1077913"/>
          <a:ext cx="8229600" cy="7416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25257">
                  <a:extLst>
                    <a:ext uri="{9D8B030D-6E8A-4147-A177-3AD203B41FA5}">
                      <a16:colId xmlns:a16="http://schemas.microsoft.com/office/drawing/2014/main" val="3375631854"/>
                    </a:ext>
                  </a:extLst>
                </a:gridCol>
                <a:gridCol w="6804343">
                  <a:extLst>
                    <a:ext uri="{9D8B030D-6E8A-4147-A177-3AD203B41FA5}">
                      <a16:colId xmlns:a16="http://schemas.microsoft.com/office/drawing/2014/main" val="1167857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URL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https://campus.kits.tw/api/</a:t>
                      </a:r>
                      <a:r>
                        <a:rPr lang="en-US" altLang="zh-TW" dirty="0"/>
                        <a:t>get</a:t>
                      </a:r>
                      <a:r>
                        <a:rPr lang="en" altLang="zh-TW" dirty="0"/>
                        <a:t>/data/</a:t>
                      </a:r>
                      <a:r>
                        <a:rPr lang="en-US" altLang="zh-TW" dirty="0"/>
                        <a:t>aa16af14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2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說明</a:t>
                      </a:r>
                      <a:r>
                        <a:rPr lang="zh-TW" altLang="zh-TW">
                          <a:effectLst/>
                        </a:rPr>
                        <a:t> 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可以取得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MacAddress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aa16af14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的全部資料</a:t>
                      </a:r>
                      <a:r>
                        <a:rPr lang="zh-TW" altLang="zh-TW" dirty="0">
                          <a:effectLst/>
                        </a:rPr>
                        <a:t>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8640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7">
            <a:extLst>
              <a:ext uri="{FF2B5EF4-FFF2-40B4-BE49-F238E27FC236}">
                <a16:creationId xmlns:a16="http://schemas.microsoft.com/office/drawing/2014/main" id="{388E781B-3B10-4A1F-9EDA-A80C4B5171B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63563" y="2184127"/>
          <a:ext cx="8229600" cy="12801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25257">
                  <a:extLst>
                    <a:ext uri="{9D8B030D-6E8A-4147-A177-3AD203B41FA5}">
                      <a16:colId xmlns:a16="http://schemas.microsoft.com/office/drawing/2014/main" val="3375631854"/>
                    </a:ext>
                  </a:extLst>
                </a:gridCol>
                <a:gridCol w="6804343">
                  <a:extLst>
                    <a:ext uri="{9D8B030D-6E8A-4147-A177-3AD203B41FA5}">
                      <a16:colId xmlns:a16="http://schemas.microsoft.com/office/drawing/2014/main" val="1167857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https://campus.kits.tw/api/</a:t>
                      </a:r>
                      <a:r>
                        <a:rPr lang="en-US" altLang="zh-TW" dirty="0"/>
                        <a:t>get</a:t>
                      </a:r>
                      <a:r>
                        <a:rPr lang="en" altLang="zh-TW" dirty="0"/>
                        <a:t>/data/</a:t>
                      </a:r>
                      <a:r>
                        <a:rPr lang="en-US" altLang="zh-TW" dirty="0"/>
                        <a:t>aa16af14</a:t>
                      </a:r>
                      <a:r>
                        <a:rPr lang="en" altLang="zh-TW" dirty="0"/>
                        <a:t>?date_filter=2019-</a:t>
                      </a:r>
                      <a:r>
                        <a:rPr lang="en-US" altLang="zh-TW" dirty="0"/>
                        <a:t>1</a:t>
                      </a:r>
                      <a:r>
                        <a:rPr lang="en" altLang="zh-TW" dirty="0"/>
                        <a:t>1-</a:t>
                      </a:r>
                      <a:r>
                        <a:rPr lang="en-US" altLang="zh-TW" dirty="0"/>
                        <a:t>13</a:t>
                      </a:r>
                      <a:r>
                        <a:rPr lang="en" altLang="zh-TW" dirty="0"/>
                        <a:t> +-+</a:t>
                      </a:r>
                      <a:r>
                        <a:rPr lang="zh-TW" altLang="en-US" dirty="0"/>
                        <a:t> </a:t>
                      </a:r>
                      <a:r>
                        <a:rPr lang="en" altLang="zh-TW" dirty="0"/>
                        <a:t>2019-</a:t>
                      </a:r>
                      <a:r>
                        <a:rPr lang="en-US" altLang="zh-TW" dirty="0"/>
                        <a:t>1</a:t>
                      </a:r>
                      <a:r>
                        <a:rPr lang="en" altLang="zh-TW" dirty="0"/>
                        <a:t>1-</a:t>
                      </a:r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2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說明</a:t>
                      </a:r>
                      <a:r>
                        <a:rPr lang="zh-TW" altLang="zh-TW">
                          <a:effectLst/>
                        </a:rPr>
                        <a:t> 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可以取得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MacAddress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aa16af14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數據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，並以「日」作為最小篩選條件</a:t>
                      </a:r>
                      <a:r>
                        <a:rPr lang="zh-TW" altLang="zh-TW" dirty="0">
                          <a:effectLst/>
                        </a:rPr>
                        <a:t>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86407"/>
                  </a:ext>
                </a:extLst>
              </a:tr>
            </a:tbl>
          </a:graphicData>
        </a:graphic>
      </p:graphicFrame>
      <p:graphicFrame>
        <p:nvGraphicFramePr>
          <p:cNvPr id="6" name="內容版面配置區 7">
            <a:extLst>
              <a:ext uri="{FF2B5EF4-FFF2-40B4-BE49-F238E27FC236}">
                <a16:creationId xmlns:a16="http://schemas.microsoft.com/office/drawing/2014/main" id="{A35D7E9A-BBB0-47EF-ADC2-0E1E824B8D1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63563" y="3843087"/>
          <a:ext cx="8229600" cy="12801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25257">
                  <a:extLst>
                    <a:ext uri="{9D8B030D-6E8A-4147-A177-3AD203B41FA5}">
                      <a16:colId xmlns:a16="http://schemas.microsoft.com/office/drawing/2014/main" val="3375631854"/>
                    </a:ext>
                  </a:extLst>
                </a:gridCol>
                <a:gridCol w="6804343">
                  <a:extLst>
                    <a:ext uri="{9D8B030D-6E8A-4147-A177-3AD203B41FA5}">
                      <a16:colId xmlns:a16="http://schemas.microsoft.com/office/drawing/2014/main" val="1167857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https://campus.kits.tw/api/</a:t>
                      </a:r>
                      <a:r>
                        <a:rPr lang="en-US" altLang="zh-TW" dirty="0"/>
                        <a:t>get</a:t>
                      </a:r>
                      <a:r>
                        <a:rPr lang="en" altLang="zh-TW" dirty="0"/>
                        <a:t>/data/</a:t>
                      </a:r>
                      <a:r>
                        <a:rPr lang="en-US" altLang="zh-TW" dirty="0"/>
                        <a:t>aa16af14</a:t>
                      </a:r>
                      <a:r>
                        <a:rPr lang="en" altLang="zh-TW" dirty="0"/>
                        <a:t>?date_filter=2019-</a:t>
                      </a:r>
                      <a:r>
                        <a:rPr lang="en-US" altLang="zh-TW" dirty="0"/>
                        <a:t>1</a:t>
                      </a:r>
                      <a:r>
                        <a:rPr lang="en" altLang="zh-TW" dirty="0"/>
                        <a:t>1-</a:t>
                      </a:r>
                      <a:r>
                        <a:rPr lang="en-US" altLang="zh-TW" dirty="0"/>
                        <a:t>1</a:t>
                      </a:r>
                      <a:r>
                        <a:rPr lang="en" altLang="zh-TW" dirty="0"/>
                        <a:t>6 </a:t>
                      </a:r>
                      <a:r>
                        <a:rPr lang="en-US" altLang="zh-TW" dirty="0"/>
                        <a:t>14:20:21</a:t>
                      </a:r>
                      <a:r>
                        <a:rPr lang="zh-TW" altLang="en-US" dirty="0"/>
                        <a:t> </a:t>
                      </a:r>
                      <a:r>
                        <a:rPr lang="en" altLang="zh-TW" dirty="0"/>
                        <a:t>+-+</a:t>
                      </a:r>
                      <a:r>
                        <a:rPr lang="zh-TW" altLang="en-US" dirty="0"/>
                        <a:t> </a:t>
                      </a:r>
                      <a:r>
                        <a:rPr lang="en" altLang="zh-TW" dirty="0"/>
                        <a:t>2019-</a:t>
                      </a:r>
                      <a:r>
                        <a:rPr lang="en-US" altLang="zh-TW" dirty="0"/>
                        <a:t>1</a:t>
                      </a:r>
                      <a:r>
                        <a:rPr lang="en" altLang="zh-TW" dirty="0"/>
                        <a:t>1-</a:t>
                      </a:r>
                      <a:r>
                        <a:rPr lang="en-US" altLang="zh-TW" dirty="0"/>
                        <a:t>17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09:08:07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2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說明</a:t>
                      </a:r>
                      <a:r>
                        <a:rPr lang="zh-TW" altLang="zh-TW">
                          <a:effectLst/>
                        </a:rPr>
                        <a:t> 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可以取得</a:t>
                      </a:r>
                      <a:r>
                        <a:rPr lang="en-US" altLang="zh-TW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MacAddress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為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aa16af14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數據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，並以「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秒</a:t>
                      </a:r>
                      <a:r>
                        <a:rPr lang="zh-TW" altLang="zh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」作為最小篩選條件</a:t>
                      </a:r>
                      <a:r>
                        <a:rPr lang="zh-TW" altLang="zh-TW" dirty="0">
                          <a:effectLst/>
                        </a:rPr>
                        <a:t>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86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16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140869"/>
            <a:ext cx="8229600" cy="576262"/>
          </a:xfrm>
        </p:spPr>
        <p:txBody>
          <a:bodyPr/>
          <a:lstStyle/>
          <a:p>
            <a:r>
              <a:rPr lang="zh-TW" altLang="en-US" dirty="0"/>
              <a:t>穿戴式感應器參數設定</a:t>
            </a:r>
          </a:p>
        </p:txBody>
      </p:sp>
    </p:spTree>
    <p:extLst>
      <p:ext uri="{BB962C8B-B14F-4D97-AF65-F5344CB8AC3E}">
        <p14:creationId xmlns:p14="http://schemas.microsoft.com/office/powerpoint/2010/main" val="2293906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D95C3-A863-6A41-AA16-DC1D4339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查詢剩餘電力</a:t>
            </a:r>
            <a:r>
              <a:rPr kumimoji="1" lang="en-US" altLang="zh-TW" dirty="0"/>
              <a:t>(</a:t>
            </a:r>
            <a:r>
              <a:rPr kumimoji="1" lang="zh-TW" altLang="en-US" dirty="0"/>
              <a:t>電壓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88963-CEC8-AA49-8595-621788E7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感測器在運作時，會定時回報剩餘電力</a:t>
            </a:r>
            <a:r>
              <a:rPr lang="en-US" altLang="zh-TW" dirty="0"/>
              <a:t>(</a:t>
            </a:r>
            <a:r>
              <a:rPr lang="zh-TW" altLang="en-US" dirty="0"/>
              <a:t>電壓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除了可在平台上面查詢剩餘電力</a:t>
            </a:r>
            <a:r>
              <a:rPr lang="en-US" altLang="zh-TW" dirty="0"/>
              <a:t>(</a:t>
            </a:r>
            <a:r>
              <a:rPr lang="zh-TW" altLang="en-US" dirty="0"/>
              <a:t>電壓</a:t>
            </a:r>
            <a:r>
              <a:rPr lang="en-US" altLang="zh-TW" dirty="0"/>
              <a:t>)</a:t>
            </a:r>
            <a:r>
              <a:rPr lang="zh-TW" altLang="en-US" dirty="0"/>
              <a:t>之外，使用者也可以透過藍芽介面，直接從感測器取得。</a:t>
            </a:r>
            <a:endParaRPr lang="en-US" altLang="zh-CN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bat</a:t>
            </a:r>
            <a:endParaRPr lang="zh-TW" altLang="zh-TW" dirty="0">
              <a:solidFill>
                <a:srgbClr val="FF0000"/>
              </a:solidFill>
            </a:endParaRPr>
          </a:p>
          <a:p>
            <a:r>
              <a:rPr lang="zh-CN" altLang="en-US" dirty="0"/>
              <a:t>回覆</a:t>
            </a:r>
            <a:endParaRPr lang="en-US" altLang="zh-CN" dirty="0"/>
          </a:p>
          <a:p>
            <a:pPr lvl="1"/>
            <a:r>
              <a:rPr lang="en-US" altLang="zh-TW" dirty="0"/>
              <a:t>34.5% (3.61 V)</a:t>
            </a:r>
          </a:p>
          <a:p>
            <a:pPr lvl="1"/>
            <a:r>
              <a:rPr lang="en-US" altLang="zh-TW" dirty="0"/>
              <a:t>I:</a:t>
            </a:r>
            <a:r>
              <a:rPr lang="zh-TW" altLang="en-US" dirty="0"/>
              <a:t> </a:t>
            </a:r>
            <a:r>
              <a:rPr lang="en-US" altLang="zh-TW" dirty="0"/>
              <a:t>CMD</a:t>
            </a:r>
            <a:r>
              <a:rPr lang="zh-TW" altLang="en-US" dirty="0"/>
              <a:t> </a:t>
            </a:r>
            <a:r>
              <a:rPr lang="en-US" altLang="zh-TW" dirty="0"/>
              <a:t>received</a:t>
            </a:r>
          </a:p>
          <a:p>
            <a:endParaRPr lang="en-US" altLang="zh-TW" dirty="0"/>
          </a:p>
          <a:p>
            <a:r>
              <a:rPr lang="zh-TW" altLang="en-US" dirty="0"/>
              <a:t>根據實際狀況的不同</a:t>
            </a:r>
            <a:endParaRPr lang="en-US" altLang="zh-TW" dirty="0"/>
          </a:p>
          <a:p>
            <a:pPr lvl="1"/>
            <a:r>
              <a:rPr lang="zh-TW" altLang="en-US" dirty="0"/>
              <a:t>回覆可能會有差異</a:t>
            </a:r>
            <a:endParaRPr lang="zh-TW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728" y="2431720"/>
            <a:ext cx="3806436" cy="401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04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D95C3-A863-6A41-AA16-DC1D4339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查詢版本資訊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88963-CEC8-AA49-8595-621788E7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因版本不同，某些指令的使用可能會受到限制。</a:t>
            </a:r>
            <a:endParaRPr lang="en-US" altLang="zh-TW" dirty="0"/>
          </a:p>
          <a:p>
            <a:r>
              <a:rPr lang="zh-TW" altLang="en-US" dirty="0"/>
              <a:t>可使用以下指令查詢版本資訊</a:t>
            </a:r>
            <a:endParaRPr lang="en-US" altLang="zh-CN" dirty="0"/>
          </a:p>
          <a:p>
            <a:pPr lvl="1"/>
            <a:r>
              <a:rPr lang="en-US" altLang="zh-TW" dirty="0" err="1">
                <a:solidFill>
                  <a:srgbClr val="FF0000"/>
                </a:solidFill>
              </a:rPr>
              <a:t>ver</a:t>
            </a:r>
            <a:endParaRPr lang="zh-TW" altLang="zh-TW" dirty="0">
              <a:solidFill>
                <a:srgbClr val="FF0000"/>
              </a:solidFill>
            </a:endParaRPr>
          </a:p>
          <a:p>
            <a:r>
              <a:rPr lang="zh-CN" altLang="en-US" dirty="0"/>
              <a:t>回覆</a:t>
            </a:r>
            <a:endParaRPr lang="en-US" altLang="zh-CN" dirty="0"/>
          </a:p>
          <a:p>
            <a:pPr lvl="1"/>
            <a:r>
              <a:rPr lang="en-US" altLang="zh-TW" dirty="0"/>
              <a:t>3.0.29-Oct 24 2019</a:t>
            </a:r>
          </a:p>
          <a:p>
            <a:pPr lvl="1"/>
            <a:r>
              <a:rPr lang="en-US" altLang="zh-TW" dirty="0"/>
              <a:t>Built at 14:37:17</a:t>
            </a:r>
          </a:p>
          <a:p>
            <a:pPr lvl="1"/>
            <a:r>
              <a:rPr lang="en-US" altLang="zh-TW" dirty="0"/>
              <a:t>(Production build)</a:t>
            </a:r>
            <a:endParaRPr lang="zh-TW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203" y="1616364"/>
            <a:ext cx="3146961" cy="48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88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D95C3-A863-6A41-AA16-DC1D4339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查詢可用指令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88963-CEC8-AA49-8595-621788E7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因版本不同，某些指令的使用可能會受到限制。</a:t>
            </a:r>
            <a:endParaRPr lang="en-US" altLang="zh-TW" dirty="0"/>
          </a:p>
          <a:p>
            <a:r>
              <a:rPr lang="zh-TW" altLang="en-US" dirty="0"/>
              <a:t>可使用以下指令查詢可用指令</a:t>
            </a:r>
            <a:endParaRPr lang="en-US" altLang="zh-CN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help</a:t>
            </a:r>
          </a:p>
          <a:p>
            <a:pPr marL="457200" lvl="1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金魚腦指令</a:t>
            </a:r>
            <a:endParaRPr lang="zh-TW" altLang="zh-TW" dirty="0">
              <a:solidFill>
                <a:schemeClr val="bg1"/>
              </a:solidFill>
            </a:endParaRPr>
          </a:p>
          <a:p>
            <a:r>
              <a:rPr lang="zh-CN" altLang="en-US" dirty="0"/>
              <a:t>回覆</a:t>
            </a:r>
            <a:endParaRPr lang="en-US" altLang="zh-CN" dirty="0"/>
          </a:p>
          <a:p>
            <a:pPr lvl="1"/>
            <a:r>
              <a:rPr lang="en-US" altLang="zh-TW" i="1" dirty="0"/>
              <a:t>(</a:t>
            </a:r>
            <a:r>
              <a:rPr lang="zh-TW" altLang="en-US" i="1" dirty="0"/>
              <a:t>目前版本所有可用的指令</a:t>
            </a:r>
            <a:r>
              <a:rPr lang="en-US" altLang="zh-TW" i="1" dirty="0"/>
              <a:t>)</a:t>
            </a:r>
            <a:endParaRPr lang="zh-TW" altLang="zh-TW" i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906" y="1588655"/>
            <a:ext cx="3087257" cy="48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6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D95C3-A863-6A41-AA16-DC1D4339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查詢目前溫溼度氣壓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88963-CEC8-AA49-8595-621788E7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使用者可以直接對感測器下達指令，取得目前溫、溼度、氣壓</a:t>
            </a:r>
            <a:r>
              <a:rPr lang="en-US" altLang="zh-TW" dirty="0"/>
              <a:t>…</a:t>
            </a:r>
            <a:r>
              <a:rPr lang="zh-TW" altLang="en-US" dirty="0"/>
              <a:t>等資料。</a:t>
            </a:r>
            <a:endParaRPr lang="en-US" altLang="zh-TW" dirty="0"/>
          </a:p>
          <a:p>
            <a:r>
              <a:rPr lang="zh-TW" altLang="en-US" dirty="0"/>
              <a:t>可使用以下指令查詢可用指令</a:t>
            </a:r>
            <a:endParaRPr lang="en-US" altLang="zh-CN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bme280</a:t>
            </a:r>
            <a:endParaRPr lang="zh-TW" altLang="zh-TW" dirty="0">
              <a:solidFill>
                <a:schemeClr val="bg1"/>
              </a:solidFill>
            </a:endParaRPr>
          </a:p>
          <a:p>
            <a:r>
              <a:rPr lang="zh-CN" altLang="en-US" dirty="0"/>
              <a:t>回覆</a:t>
            </a:r>
            <a:endParaRPr lang="en-US" altLang="zh-CN" dirty="0"/>
          </a:p>
          <a:p>
            <a:pPr lvl="1"/>
            <a:r>
              <a:rPr lang="en-US" altLang="zh-TW" dirty="0"/>
              <a:t>I:</a:t>
            </a:r>
            <a:r>
              <a:rPr lang="zh-TW" altLang="en-US" dirty="0"/>
              <a:t> </a:t>
            </a:r>
            <a:r>
              <a:rPr lang="en-US" altLang="zh-TW" dirty="0"/>
              <a:t>T=</a:t>
            </a:r>
            <a:r>
              <a:rPr lang="zh-TW" altLang="en-US" dirty="0"/>
              <a:t> </a:t>
            </a:r>
            <a:r>
              <a:rPr lang="en-US" altLang="zh-TW" dirty="0"/>
              <a:t>25.40 </a:t>
            </a:r>
            <a:r>
              <a:rPr lang="en-US" altLang="zh-TW" i="1" dirty="0">
                <a:solidFill>
                  <a:srgbClr val="FF0000"/>
                </a:solidFill>
              </a:rPr>
              <a:t>(</a:t>
            </a:r>
            <a:r>
              <a:rPr lang="zh-TW" altLang="en-US" i="1" dirty="0">
                <a:solidFill>
                  <a:srgbClr val="FF0000"/>
                </a:solidFill>
              </a:rPr>
              <a:t>溫度，攝氏度</a:t>
            </a:r>
            <a:r>
              <a:rPr lang="en-US" altLang="zh-TW" i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dirty="0"/>
              <a:t>I: H= 58.50</a:t>
            </a:r>
            <a:r>
              <a:rPr lang="zh-TW" altLang="en-US" dirty="0"/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(</a:t>
            </a:r>
            <a:r>
              <a:rPr lang="zh-TW" altLang="en-US" i="1" dirty="0">
                <a:solidFill>
                  <a:srgbClr val="FF0000"/>
                </a:solidFill>
              </a:rPr>
              <a:t>濕度，</a:t>
            </a:r>
            <a:r>
              <a:rPr lang="en-US" altLang="zh-TW" i="1" dirty="0">
                <a:solidFill>
                  <a:srgbClr val="FF0000"/>
                </a:solidFill>
              </a:rPr>
              <a:t>%)</a:t>
            </a:r>
          </a:p>
          <a:p>
            <a:pPr lvl="1"/>
            <a:r>
              <a:rPr lang="en-US" altLang="zh-TW" dirty="0"/>
              <a:t>I: P=100623</a:t>
            </a:r>
            <a:r>
              <a:rPr lang="zh-TW" altLang="en-US" dirty="0"/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(</a:t>
            </a:r>
            <a:r>
              <a:rPr lang="zh-TW" altLang="en-US" i="1" dirty="0">
                <a:solidFill>
                  <a:srgbClr val="FF0000"/>
                </a:solidFill>
              </a:rPr>
              <a:t>氣壓，</a:t>
            </a:r>
            <a:r>
              <a:rPr lang="en-US" altLang="zh-TW" i="1" dirty="0">
                <a:solidFill>
                  <a:srgbClr val="FF0000"/>
                </a:solidFill>
              </a:rPr>
              <a:t>Pa)</a:t>
            </a:r>
            <a:endParaRPr lang="zh-TW" altLang="zh-TW" i="1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21" y="1542474"/>
            <a:ext cx="3165942" cy="49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05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4F8BC-7A3C-5544-B6CE-DCB8BF5E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敏感度設定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B58996-3FCE-CA42-8C89-DEC96E75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敏感度數值範圍為</a:t>
            </a:r>
            <a:r>
              <a:rPr lang="en-US" altLang="zh-TW" dirty="0"/>
              <a:t>1~127</a:t>
            </a:r>
            <a:r>
              <a:rPr lang="zh-TW" altLang="en-US" dirty="0"/>
              <a:t>；單位 </a:t>
            </a:r>
            <a:r>
              <a:rPr lang="en-US" altLang="zh-TW" dirty="0">
                <a:solidFill>
                  <a:srgbClr val="FF0000"/>
                </a:solidFill>
              </a:rPr>
              <a:t>15.75 mg</a:t>
            </a:r>
            <a:r>
              <a:rPr lang="en-US" altLang="zh-TW" dirty="0"/>
              <a:t>.</a:t>
            </a:r>
          </a:p>
          <a:p>
            <a:r>
              <a:rPr lang="zh-TW" altLang="zh-TW" u="sng" dirty="0"/>
              <a:t>數值愈低</a:t>
            </a:r>
            <a:r>
              <a:rPr lang="zh-TW" altLang="en-US" u="sng" dirty="0"/>
              <a:t>對於震動</a:t>
            </a:r>
            <a:r>
              <a:rPr lang="zh-TW" altLang="zh-TW" u="sng" dirty="0"/>
              <a:t>愈敏感，數值愈高不敏感</a:t>
            </a:r>
            <a:r>
              <a:rPr lang="zh-TW" altLang="en-US" u="sng" dirty="0"/>
              <a:t>。</a:t>
            </a:r>
            <a:endParaRPr lang="en-US" altLang="zh-TW" u="sng" dirty="0"/>
          </a:p>
          <a:p>
            <a:r>
              <a:rPr lang="en-US" altLang="zh-TW" dirty="0"/>
              <a:t>EX. </a:t>
            </a:r>
            <a:r>
              <a:rPr lang="zh-TW" altLang="en-US" dirty="0"/>
              <a:t>設定偵測到超過</a:t>
            </a:r>
            <a:r>
              <a:rPr lang="en-US" altLang="zh-TW" dirty="0">
                <a:solidFill>
                  <a:srgbClr val="FF0000"/>
                </a:solidFill>
              </a:rPr>
              <a:t>157.5 mg</a:t>
            </a:r>
            <a:r>
              <a:rPr lang="zh-TW" altLang="en-US" dirty="0"/>
              <a:t>的加速度，才算是震動</a:t>
            </a:r>
            <a:endParaRPr lang="en-US" altLang="zh-CN" dirty="0"/>
          </a:p>
          <a:p>
            <a:pPr lvl="1"/>
            <a:r>
              <a:rPr lang="en-US" altLang="zh-TW" dirty="0" err="1">
                <a:solidFill>
                  <a:srgbClr val="FF0000"/>
                </a:solidFill>
              </a:rPr>
              <a:t>sn</a:t>
            </a:r>
            <a:r>
              <a:rPr lang="en-US" altLang="zh-TW" dirty="0">
                <a:solidFill>
                  <a:srgbClr val="FF0000"/>
                </a:solidFill>
              </a:rPr>
              <a:t> 10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D0BA2B-023E-DF4A-9744-4F05F37C04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89" y="2900384"/>
            <a:ext cx="5045710" cy="316293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862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Postman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Postman </a:t>
            </a:r>
            <a:r>
              <a:rPr lang="zh-TW" altLang="en-US" dirty="0"/>
              <a:t>是一個可以模擬 </a:t>
            </a:r>
            <a:r>
              <a:rPr lang="en-US" altLang="zh-TW" dirty="0"/>
              <a:t>HTTP Request </a:t>
            </a:r>
            <a:r>
              <a:rPr lang="zh-TW" altLang="en-US" dirty="0"/>
              <a:t>的工具</a:t>
            </a:r>
            <a:endParaRPr lang="en-US" altLang="zh-TW" dirty="0"/>
          </a:p>
          <a:p>
            <a:r>
              <a:rPr lang="zh-TW" altLang="en-US" dirty="0"/>
              <a:t>能夠快速使用的 </a:t>
            </a:r>
            <a:r>
              <a:rPr lang="en-US" altLang="zh-TW" dirty="0"/>
              <a:t>API </a:t>
            </a:r>
            <a:r>
              <a:rPr lang="zh-TW" altLang="en-US" dirty="0"/>
              <a:t>來取得正確的請求資料</a:t>
            </a:r>
            <a:endParaRPr lang="en-US" altLang="zh-TW" dirty="0"/>
          </a:p>
          <a:p>
            <a:r>
              <a:rPr lang="en-US" altLang="zh-TW" dirty="0"/>
              <a:t>HTTP</a:t>
            </a:r>
            <a:r>
              <a:rPr lang="zh-TW" altLang="en-US" dirty="0"/>
              <a:t> </a:t>
            </a:r>
            <a:r>
              <a:rPr lang="en-US" altLang="zh-TW" dirty="0"/>
              <a:t>Method: GET</a:t>
            </a:r>
            <a:r>
              <a:rPr lang="zh-TW" altLang="en-US" dirty="0"/>
              <a:t>、</a:t>
            </a:r>
            <a:r>
              <a:rPr lang="en-US" altLang="zh-TW" dirty="0"/>
              <a:t>POST</a:t>
            </a:r>
            <a:r>
              <a:rPr lang="zh-TW" altLang="en-US" dirty="0"/>
              <a:t> 、 </a:t>
            </a:r>
            <a:r>
              <a:rPr lang="en-US" altLang="zh-TW" dirty="0"/>
              <a:t>PUT</a:t>
            </a:r>
            <a:r>
              <a:rPr lang="zh-TW" altLang="en-US" dirty="0"/>
              <a:t> 、 </a:t>
            </a:r>
            <a:r>
              <a:rPr lang="en-US" altLang="zh-TW" dirty="0"/>
              <a:t>DELETE</a:t>
            </a:r>
            <a:endParaRPr lang="zh-TW" altLang="en-US" dirty="0"/>
          </a:p>
        </p:txBody>
      </p:sp>
      <p:pic>
        <p:nvPicPr>
          <p:cNvPr id="4" name="Picture 2" descr="ãpostman iconãçåçæå°çµæ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813" y="3080657"/>
            <a:ext cx="6341100" cy="275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495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4F8BC-7A3C-5544-B6CE-DCB8BF5E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震動計時器設定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B58996-3FCE-CA42-8C89-DEC96E75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震動計時器用來規範兩次震動資料傳輸的</a:t>
            </a:r>
            <a:r>
              <a:rPr lang="zh-TW" altLang="en-US" dirty="0">
                <a:solidFill>
                  <a:srgbClr val="FF0000"/>
                </a:solidFill>
              </a:rPr>
              <a:t>最短間隔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並非每次震動都需要回報。</a:t>
            </a:r>
            <a:endParaRPr lang="en-US" altLang="zh-TW" dirty="0"/>
          </a:p>
          <a:p>
            <a:pPr lvl="1"/>
            <a:r>
              <a:rPr lang="zh-TW" altLang="en-US" dirty="0"/>
              <a:t>若每次偵測都回報，使用上可能會相當耗電。</a:t>
            </a:r>
            <a:endParaRPr lang="en-US" altLang="zh-TW" dirty="0"/>
          </a:p>
          <a:p>
            <a:pPr lvl="1"/>
            <a:r>
              <a:rPr lang="zh-TW" altLang="en-US" dirty="0"/>
              <a:t>此功能最主要的目的是為了</a:t>
            </a:r>
            <a:r>
              <a:rPr lang="zh-TW" altLang="en-US" dirty="0">
                <a:solidFill>
                  <a:srgbClr val="FF0000"/>
                </a:solidFill>
              </a:rPr>
              <a:t>延長電池壽命</a:t>
            </a:r>
            <a:r>
              <a:rPr lang="zh-TW" altLang="en-US" dirty="0"/>
              <a:t>。</a:t>
            </a:r>
            <a:endParaRPr lang="en-US" altLang="zh-CN" dirty="0"/>
          </a:p>
          <a:p>
            <a:r>
              <a:rPr lang="zh-TW" altLang="zh-TW" dirty="0"/>
              <a:t>單位為</a:t>
            </a:r>
            <a:r>
              <a:rPr lang="zh-TW" altLang="zh-TW" u="sng" dirty="0">
                <a:solidFill>
                  <a:srgbClr val="FF0000"/>
                </a:solidFill>
              </a:rPr>
              <a:t>秒</a:t>
            </a:r>
            <a:r>
              <a:rPr lang="zh-TW" altLang="en-US" dirty="0"/>
              <a:t>，範圍 </a:t>
            </a:r>
            <a:r>
              <a:rPr lang="en-US" altLang="zh-TW" dirty="0"/>
              <a:t>0 ~ 14400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timer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600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timer off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timer 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4F51F6-4533-8A45-BFDA-BE75033CB9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85" y="4205292"/>
            <a:ext cx="5269378" cy="215822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44642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4F8BC-7A3C-5544-B6CE-DCB8BF5E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溫溼度氣壓回報間隔設定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B58996-3FCE-CA42-8C89-DEC96E75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感測器可偵測環境的溫、溼度及氣壓。</a:t>
            </a:r>
            <a:endParaRPr lang="en-US" altLang="zh-TW" dirty="0"/>
          </a:p>
          <a:p>
            <a:r>
              <a:rPr lang="zh-TW" altLang="en-US" dirty="0"/>
              <a:t>可以對感測器下達命令，定時回報溫溼度及氣壓讀數。</a:t>
            </a:r>
          </a:p>
          <a:p>
            <a:r>
              <a:rPr lang="zh-TW" altLang="en-US" dirty="0"/>
              <a:t>單位為</a:t>
            </a:r>
            <a:r>
              <a:rPr lang="zh-TW" altLang="en-US" u="sng" dirty="0">
                <a:solidFill>
                  <a:srgbClr val="FF0000"/>
                </a:solidFill>
              </a:rPr>
              <a:t>秒</a:t>
            </a:r>
            <a:r>
              <a:rPr lang="zh-TW" altLang="en-US" dirty="0"/>
              <a:t>，範圍 </a:t>
            </a:r>
            <a:r>
              <a:rPr lang="en-US" altLang="zh-TW" dirty="0"/>
              <a:t>8 ~ 14400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temp 1200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temp off</a:t>
            </a:r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314928"/>
            <a:ext cx="3916363" cy="412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11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4F8BC-7A3C-5544-B6CE-DCB8BF5E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de-DE" altLang="zh-TW" dirty="0"/>
              <a:t>GPS</a:t>
            </a:r>
            <a:r>
              <a:rPr kumimoji="1" lang="zh-TW" altLang="en-US" dirty="0"/>
              <a:t>定位回報間隔設定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B58996-3FCE-CA42-8C89-DEC96E75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感測器具有</a:t>
            </a:r>
            <a:r>
              <a:rPr lang="en-US" altLang="zh-TW" dirty="0"/>
              <a:t>GPS</a:t>
            </a:r>
            <a:r>
              <a:rPr lang="zh-TW" altLang="en-US" dirty="0"/>
              <a:t>晶片，可以定位目前所在位置並回報。</a:t>
            </a:r>
            <a:endParaRPr lang="en-US" altLang="zh-TW" dirty="0"/>
          </a:p>
          <a:p>
            <a:r>
              <a:rPr lang="zh-TW" altLang="en-US" dirty="0"/>
              <a:t>透過藍芽界面對感測器下指令，可以開啟、關閉</a:t>
            </a:r>
            <a:r>
              <a:rPr lang="en-US" altLang="zh-TW" dirty="0"/>
              <a:t>GPS</a:t>
            </a:r>
            <a:r>
              <a:rPr lang="zh-TW" altLang="en-US" dirty="0"/>
              <a:t>功能或回報間隔。</a:t>
            </a:r>
          </a:p>
          <a:p>
            <a:r>
              <a:rPr lang="zh-TW" altLang="en-US" dirty="0"/>
              <a:t>單位為</a:t>
            </a:r>
            <a:r>
              <a:rPr lang="zh-TW" altLang="en-US" u="sng" dirty="0">
                <a:solidFill>
                  <a:srgbClr val="FF0000"/>
                </a:solidFill>
              </a:rPr>
              <a:t>秒</a:t>
            </a:r>
            <a:r>
              <a:rPr lang="zh-TW" altLang="en-US" dirty="0"/>
              <a:t>，範圍 </a:t>
            </a:r>
            <a:r>
              <a:rPr lang="en-US" altLang="zh-TW" dirty="0"/>
              <a:t>8 ~ 14400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>
                <a:solidFill>
                  <a:srgbClr val="FF0000"/>
                </a:solidFill>
              </a:rPr>
              <a:t>gps</a:t>
            </a:r>
            <a:r>
              <a:rPr lang="en-US" altLang="zh-TW" dirty="0">
                <a:solidFill>
                  <a:srgbClr val="FF0000"/>
                </a:solidFill>
              </a:rPr>
              <a:t>-interval 30</a:t>
            </a:r>
          </a:p>
          <a:p>
            <a:pPr lvl="1"/>
            <a:r>
              <a:rPr lang="en-US" altLang="zh-TW" dirty="0" err="1">
                <a:solidFill>
                  <a:srgbClr val="FF0000"/>
                </a:solidFill>
              </a:rPr>
              <a:t>gps</a:t>
            </a:r>
            <a:r>
              <a:rPr lang="en-US" altLang="zh-TW" dirty="0">
                <a:solidFill>
                  <a:srgbClr val="FF0000"/>
                </a:solidFill>
              </a:rPr>
              <a:t>-stop</a:t>
            </a:r>
          </a:p>
          <a:p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72" y="2390775"/>
            <a:ext cx="3927992" cy="41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10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4F8BC-7A3C-5544-B6CE-DCB8BF5E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de-DE" altLang="zh-TW" dirty="0"/>
              <a:t>GPS</a:t>
            </a:r>
            <a:r>
              <a:rPr kumimoji="1" lang="zh-TW" altLang="en-US" dirty="0"/>
              <a:t>定位回報間隔設定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B58996-3FCE-CA42-8C89-DEC96E75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感測器具有</a:t>
            </a:r>
            <a:r>
              <a:rPr lang="en-US" altLang="zh-TW" dirty="0"/>
              <a:t>GPS</a:t>
            </a:r>
            <a:r>
              <a:rPr lang="zh-TW" altLang="en-US" dirty="0"/>
              <a:t>晶片，可以定位目前所在位置並回報。</a:t>
            </a:r>
            <a:endParaRPr lang="en-US" altLang="zh-TW" dirty="0"/>
          </a:p>
          <a:p>
            <a:r>
              <a:rPr lang="zh-TW" altLang="en-US" dirty="0"/>
              <a:t>透過藍芽界面對感測器下指令，可以開啟、關閉</a:t>
            </a:r>
            <a:r>
              <a:rPr lang="en-US" altLang="zh-TW" dirty="0"/>
              <a:t>GPS</a:t>
            </a:r>
            <a:r>
              <a:rPr lang="zh-TW" altLang="en-US" dirty="0"/>
              <a:t>功能或回報間隔。</a:t>
            </a:r>
          </a:p>
          <a:p>
            <a:r>
              <a:rPr lang="zh-TW" altLang="en-US" dirty="0"/>
              <a:t>單位為</a:t>
            </a:r>
            <a:r>
              <a:rPr lang="zh-TW" altLang="en-US" u="sng" dirty="0">
                <a:solidFill>
                  <a:srgbClr val="FF0000"/>
                </a:solidFill>
              </a:rPr>
              <a:t>秒</a:t>
            </a:r>
            <a:r>
              <a:rPr lang="zh-TW" altLang="en-US" dirty="0"/>
              <a:t>，範圍 </a:t>
            </a:r>
            <a:r>
              <a:rPr lang="en-US" altLang="zh-TW" dirty="0"/>
              <a:t>8 ~ 14400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>
                <a:solidFill>
                  <a:srgbClr val="FF0000"/>
                </a:solidFill>
              </a:rPr>
              <a:t>gps</a:t>
            </a:r>
            <a:r>
              <a:rPr lang="en-US" altLang="zh-TW" dirty="0">
                <a:solidFill>
                  <a:srgbClr val="FF0000"/>
                </a:solidFill>
              </a:rPr>
              <a:t>-interval 30</a:t>
            </a:r>
          </a:p>
          <a:p>
            <a:pPr lvl="1"/>
            <a:r>
              <a:rPr lang="en-US" altLang="zh-TW" dirty="0" err="1">
                <a:solidFill>
                  <a:srgbClr val="FF0000"/>
                </a:solidFill>
              </a:rPr>
              <a:t>gps</a:t>
            </a:r>
            <a:r>
              <a:rPr lang="en-US" altLang="zh-TW" dirty="0">
                <a:solidFill>
                  <a:srgbClr val="FF0000"/>
                </a:solidFill>
              </a:rPr>
              <a:t>-stop</a:t>
            </a:r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081" y="2578101"/>
            <a:ext cx="3909082" cy="396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5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4F8BC-7A3C-5544-B6CE-DCB8BF5E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電壓回報間隔設定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B58996-3FCE-CA42-8C89-DEC96E75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感測器也有定時回報電壓的功能。</a:t>
            </a:r>
            <a:endParaRPr lang="en-US" altLang="zh-TW" dirty="0"/>
          </a:p>
          <a:p>
            <a:r>
              <a:rPr lang="zh-TW" altLang="en-US" dirty="0"/>
              <a:t>使用者可以自行決定電壓回報時間的間隔、或關閉功能。</a:t>
            </a:r>
          </a:p>
          <a:p>
            <a:r>
              <a:rPr lang="zh-TW" altLang="en-US" dirty="0"/>
              <a:t>單位為</a:t>
            </a:r>
            <a:r>
              <a:rPr lang="zh-TW" altLang="en-US" u="sng" dirty="0">
                <a:solidFill>
                  <a:srgbClr val="FF0000"/>
                </a:solidFill>
              </a:rPr>
              <a:t>秒</a:t>
            </a:r>
            <a:r>
              <a:rPr lang="zh-TW" altLang="en-US" dirty="0"/>
              <a:t>，範圍 </a:t>
            </a:r>
            <a:r>
              <a:rPr lang="en-US" altLang="zh-TW" dirty="0"/>
              <a:t>8 ~ 14400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範例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bat 1200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bat off</a:t>
            </a:r>
          </a:p>
          <a:p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236" y="2082726"/>
            <a:ext cx="3703927" cy="424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5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140869"/>
            <a:ext cx="8229600" cy="576262"/>
          </a:xfrm>
        </p:spPr>
        <p:txBody>
          <a:bodyPr/>
          <a:lstStyle/>
          <a:p>
            <a:r>
              <a:rPr lang="zh-TW" altLang="en-US" dirty="0"/>
              <a:t>校園創新應用範例</a:t>
            </a:r>
          </a:p>
        </p:txBody>
      </p:sp>
    </p:spTree>
    <p:extLst>
      <p:ext uri="{BB962C8B-B14F-4D97-AF65-F5344CB8AC3E}">
        <p14:creationId xmlns:p14="http://schemas.microsoft.com/office/powerpoint/2010/main" val="3172662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0D8AC-C74D-42BE-97D5-D4A51B51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Microsoft JhengHei"/>
                <a:ea typeface="Microsoft JhengHei"/>
              </a:rPr>
              <a:t>(一)乾洗手機使用管理系統</a:t>
            </a:r>
            <a:endParaRPr lang="zh-TW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4FD91-1E27-47C6-B86F-49ACF49E2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sz="2800">
                <a:latin typeface="Microsoft JhengHei"/>
                <a:ea typeface="Microsoft JhengHei"/>
              </a:rPr>
              <a:t>數據採集方法</a:t>
            </a:r>
          </a:p>
          <a:p>
            <a:endParaRPr lang="zh-TW" altLang="en-US">
              <a:latin typeface="Microsoft JhengHei"/>
              <a:ea typeface="Microsoft JhengHei"/>
            </a:endParaRPr>
          </a:p>
          <a:p>
            <a:r>
              <a:rPr lang="zh-TW" altLang="en-US">
                <a:latin typeface="Microsoft JhengHei"/>
                <a:ea typeface="Microsoft JhengHei"/>
              </a:rPr>
              <a:t>三軸加速器：</a:t>
            </a:r>
          </a:p>
          <a:p>
            <a:pPr lvl="1"/>
            <a:r>
              <a:rPr lang="zh-TW" altLang="en-US" b="0">
                <a:latin typeface="Microsoft JhengHei"/>
                <a:ea typeface="Microsoft JhengHei"/>
              </a:rPr>
              <a:t>由於對象為感應式乾洗手機，因此震動可視為正在使用。</a:t>
            </a:r>
            <a:endParaRPr lang="zh-TW" altLang="en-US">
              <a:latin typeface="Microsoft JhengHei"/>
              <a:ea typeface="Microsoft JhengHei"/>
            </a:endParaRPr>
          </a:p>
          <a:p>
            <a:r>
              <a:rPr lang="en-US" altLang="zh-TW">
                <a:latin typeface="Microsoft JhengHei"/>
                <a:ea typeface="Microsoft JhengHei"/>
              </a:rPr>
              <a:t>GPS</a:t>
            </a:r>
            <a:r>
              <a:rPr lang="zh-TW" altLang="en-US">
                <a:latin typeface="Microsoft JhengHei"/>
                <a:ea typeface="Microsoft JhengHei"/>
              </a:rPr>
              <a:t>：</a:t>
            </a:r>
          </a:p>
          <a:p>
            <a:pPr lvl="1"/>
            <a:r>
              <a:rPr lang="zh-TW" altLang="en-US" b="0">
                <a:latin typeface="Microsoft JhengHei"/>
                <a:ea typeface="Microsoft JhengHei"/>
              </a:rPr>
              <a:t>乾洗手機不會移動，故不需要。</a:t>
            </a:r>
            <a:endParaRPr lang="zh-TW" altLang="en-US">
              <a:latin typeface="Microsoft JhengHei"/>
              <a:ea typeface="Microsoft JhengHei"/>
            </a:endParaRPr>
          </a:p>
          <a:p>
            <a:endParaRPr lang="zh-TW"/>
          </a:p>
        </p:txBody>
      </p:sp>
      <p:pic>
        <p:nvPicPr>
          <p:cNvPr id="4" name="圖片 4" descr="一張含有 電子用品, 電路 的圖片&#10;&#10;描述是以非常高的可信度產生">
            <a:extLst>
              <a:ext uri="{FF2B5EF4-FFF2-40B4-BE49-F238E27FC236}">
                <a16:creationId xmlns:a16="http://schemas.microsoft.com/office/drawing/2014/main" id="{904F1648-4EDF-484F-A8B0-D481AEFE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81" y="365328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24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64C31-53C8-49CD-B755-B0B08F7E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latin typeface="Microsoft JhengHei"/>
                <a:ea typeface="Microsoft JhengHei"/>
              </a:rPr>
              <a:t>(一)乾洗手機使用管理系統</a:t>
            </a:r>
            <a:endParaRPr lang="zh-CN" b="0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EDE034-C8C7-42DA-AB07-DD740B7CE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>
                <a:latin typeface="Microsoft JhengHei"/>
                <a:ea typeface="Microsoft JhengHei"/>
              </a:rPr>
              <a:t>Android APP - </a:t>
            </a:r>
            <a:r>
              <a:rPr lang="zh-TW" sz="2800">
                <a:latin typeface="Microsoft JhengHei"/>
                <a:ea typeface="Microsoft JhengHei"/>
              </a:rPr>
              <a:t>每天使用次數折線圖與剩餘用量</a:t>
            </a:r>
            <a:endParaRPr lang="zh-TW" altLang="en-US" sz="2800" dirty="0">
              <a:latin typeface="Microsoft JhengHei"/>
              <a:ea typeface="Microsoft JhengHei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55BF4471-306E-4869-B384-C0BEDB72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667" y="1385977"/>
            <a:ext cx="3282327" cy="550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69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46885-D4D8-4D52-BE49-BF8C54DD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JhengHei"/>
                <a:ea typeface="Microsoft JhengHei"/>
              </a:rPr>
              <a:t>(</a:t>
            </a:r>
            <a:r>
              <a:rPr lang="zh-CN">
                <a:latin typeface="Microsoft JhengHei"/>
                <a:ea typeface="Microsoft JhengHei"/>
              </a:rPr>
              <a:t>一</a:t>
            </a:r>
            <a:r>
              <a:rPr lang="en-US" altLang="zh-CN" dirty="0">
                <a:latin typeface="Microsoft JhengHei"/>
                <a:ea typeface="Microsoft JhengHei"/>
              </a:rPr>
              <a:t>)</a:t>
            </a:r>
            <a:r>
              <a:rPr lang="zh-CN">
                <a:latin typeface="Microsoft JhengHei"/>
                <a:ea typeface="Microsoft JhengHei"/>
              </a:rPr>
              <a:t>乾洗手機使用管理系統</a:t>
            </a:r>
            <a:endParaRPr lang="zh-CN" b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CDD673-256F-47CC-9FEC-CE4B342A1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latin typeface="Microsoft JhengHei"/>
                <a:ea typeface="Microsoft JhengHei"/>
              </a:rPr>
              <a:t>A</a:t>
            </a:r>
            <a:r>
              <a:rPr lang="zh-TW" sz="2800">
                <a:latin typeface="Microsoft JhengHei"/>
                <a:ea typeface="Microsoft JhengHei"/>
              </a:rPr>
              <a:t>ndroid A</a:t>
            </a:r>
            <a:r>
              <a:rPr lang="en-US" altLang="zh-TW" sz="2800" dirty="0">
                <a:latin typeface="Microsoft JhengHei"/>
                <a:ea typeface="Microsoft JhengHei"/>
              </a:rPr>
              <a:t>PP - </a:t>
            </a:r>
            <a:r>
              <a:rPr lang="zh-TW" sz="2800">
                <a:latin typeface="Microsoft JhengHei"/>
                <a:ea typeface="Microsoft JhengHei"/>
              </a:rPr>
              <a:t>各時段使用次數長條圖</a:t>
            </a:r>
            <a:endParaRPr lang="zh-TW" altLang="en-US" sz="2800">
              <a:latin typeface="Microsoft JhengHei"/>
              <a:ea typeface="Microsoft JhengHei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CF550207-812A-4789-927E-8AEEE95E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632" y="1371600"/>
            <a:ext cx="3304282" cy="55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61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A3BDB9-4804-47C2-B7E2-9E6C475D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JhengHei"/>
                <a:ea typeface="Microsoft JhengHei"/>
              </a:rPr>
              <a:t>(</a:t>
            </a:r>
            <a:r>
              <a:rPr lang="zh-CN" altLang="en-US" dirty="0">
                <a:latin typeface="Microsoft JhengHei"/>
                <a:ea typeface="Microsoft JhengHei"/>
              </a:rPr>
              <a:t>一</a:t>
            </a:r>
            <a:r>
              <a:rPr lang="en-US" altLang="zh-CN" dirty="0">
                <a:latin typeface="Microsoft JhengHei"/>
                <a:ea typeface="Microsoft JhengHei"/>
              </a:rPr>
              <a:t>)</a:t>
            </a:r>
            <a:r>
              <a:rPr lang="zh-CN" altLang="en-US" dirty="0">
                <a:latin typeface="Microsoft JhengHei"/>
                <a:ea typeface="Microsoft JhengHei"/>
              </a:rPr>
              <a:t>乾洗手機使用管理系統</a:t>
            </a:r>
            <a:endParaRPr lang="zh-TW" altLang="en-US" b="0" dirty="0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69517-529F-4CAC-B081-249F03F3A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latin typeface="Microsoft JhengHei"/>
                <a:ea typeface="Microsoft JhengHei"/>
              </a:rPr>
              <a:t>Android</a:t>
            </a:r>
            <a:r>
              <a:rPr lang="zh-TW" sz="2800" dirty="0">
                <a:latin typeface="Microsoft JhengHei"/>
                <a:ea typeface="Microsoft JhengHei"/>
              </a:rPr>
              <a:t> </a:t>
            </a:r>
            <a:r>
              <a:rPr lang="en-US" altLang="zh-TW" sz="2800" dirty="0">
                <a:latin typeface="Microsoft JhengHei"/>
                <a:ea typeface="Microsoft JhengHei"/>
              </a:rPr>
              <a:t>APP</a:t>
            </a:r>
            <a:r>
              <a:rPr lang="zh-TW" altLang="en-US" sz="2800" dirty="0">
                <a:latin typeface="Microsoft JhengHei"/>
                <a:ea typeface="Microsoft JhengHei"/>
              </a:rPr>
              <a:t> </a:t>
            </a:r>
            <a:r>
              <a:rPr lang="en-US" altLang="zh-TW" sz="2800" dirty="0">
                <a:latin typeface="Microsoft JhengHei"/>
                <a:ea typeface="Microsoft JhengHei"/>
              </a:rPr>
              <a:t>-</a:t>
            </a:r>
            <a:r>
              <a:rPr lang="zh-TW" altLang="en-US" sz="2800">
                <a:latin typeface="Microsoft JhengHei"/>
                <a:ea typeface="Microsoft JhengHei"/>
              </a:rPr>
              <a:t> </a:t>
            </a:r>
            <a:r>
              <a:rPr lang="zh-TW" sz="2800">
                <a:latin typeface="Microsoft JhengHei"/>
                <a:ea typeface="Microsoft JhengHei"/>
              </a:rPr>
              <a:t>原始數據查詢</a:t>
            </a:r>
            <a:endParaRPr lang="zh-TW" altLang="en-US" sz="2800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螢幕擷取畫面, 電子用品 的圖片&#10;&#10;描述是以高可信度產生">
            <a:extLst>
              <a:ext uri="{FF2B5EF4-FFF2-40B4-BE49-F238E27FC236}">
                <a16:creationId xmlns:a16="http://schemas.microsoft.com/office/drawing/2014/main" id="{B9551B81-EE51-4EE6-B985-EBC9E9ED6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22" y="1351026"/>
            <a:ext cx="3347414" cy="556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1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Postman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網址：</a:t>
            </a:r>
            <a:r>
              <a:rPr lang="en-US" altLang="zh-TW" dirty="0">
                <a:hlinkClick r:id="rId2"/>
              </a:rPr>
              <a:t>https://www.getpostman.com/downloads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選擇符合電腦作業的版本下載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40" y="2408934"/>
            <a:ext cx="7660445" cy="38323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3951514" y="4735286"/>
            <a:ext cx="1360715" cy="3918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337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F649A-F51C-4957-BEAD-FA506020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JhengHei"/>
                <a:ea typeface="Microsoft JhengHei"/>
              </a:rPr>
              <a:t>(</a:t>
            </a:r>
            <a:r>
              <a:rPr lang="zh-CN" altLang="en-US" dirty="0">
                <a:latin typeface="Microsoft JhengHei"/>
                <a:ea typeface="Microsoft JhengHei"/>
              </a:rPr>
              <a:t>一</a:t>
            </a:r>
            <a:r>
              <a:rPr lang="en-US" altLang="zh-CN" dirty="0">
                <a:latin typeface="Microsoft JhengHei"/>
                <a:ea typeface="Microsoft JhengHei"/>
              </a:rPr>
              <a:t>)</a:t>
            </a:r>
            <a:r>
              <a:rPr lang="zh-CN" altLang="en-US" dirty="0">
                <a:latin typeface="Microsoft JhengHei"/>
                <a:ea typeface="Microsoft JhengHei"/>
              </a:rPr>
              <a:t>乾洗手機使用管理系統</a:t>
            </a:r>
            <a:endParaRPr lang="zh-TW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3CB7AC31-CEF2-4874-B89A-B0B17AF48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19831"/>
            <a:ext cx="9144000" cy="4873257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479CB97B-BA8D-4D8E-8DF4-0B877C59CFEB}"/>
              </a:ext>
            </a:extLst>
          </p:cNvPr>
          <p:cNvSpPr txBox="1">
            <a:spLocks/>
          </p:cNvSpPr>
          <p:nvPr/>
        </p:nvSpPr>
        <p:spPr bwMode="auto">
          <a:xfrm>
            <a:off x="563563" y="1078367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sz="2800" dirty="0"/>
              <a:t>網頁</a:t>
            </a:r>
            <a:r>
              <a:rPr lang="zh-TW" altLang="zh-TW" sz="2800" dirty="0"/>
              <a:t>首頁</a:t>
            </a:r>
            <a:endParaRPr lang="zh-TW" altLang="en-US" sz="2800" kern="0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284501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479CB97B-BA8D-4D8E-8DF4-0B877C59CFEB}"/>
              </a:ext>
            </a:extLst>
          </p:cNvPr>
          <p:cNvSpPr txBox="1">
            <a:spLocks/>
          </p:cNvSpPr>
          <p:nvPr/>
        </p:nvSpPr>
        <p:spPr bwMode="auto">
          <a:xfrm>
            <a:off x="563563" y="1078367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zh-TW" sz="2800" dirty="0"/>
              <a:t>每天使用次數折線圖與剩餘用量</a:t>
            </a:r>
            <a:endParaRPr lang="zh-TW" altLang="en-US" sz="2800" kern="0" dirty="0">
              <a:latin typeface="Microsoft JhengHei"/>
              <a:ea typeface="Microsoft JhengHei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2DD4224-EFBC-4A62-A3E1-91154650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JhengHei"/>
                <a:ea typeface="Microsoft JhengHei"/>
              </a:rPr>
              <a:t>(</a:t>
            </a:r>
            <a:r>
              <a:rPr lang="zh-CN" altLang="en-US" dirty="0">
                <a:latin typeface="Microsoft JhengHei"/>
                <a:ea typeface="Microsoft JhengHei"/>
              </a:rPr>
              <a:t>一</a:t>
            </a:r>
            <a:r>
              <a:rPr lang="en-US" altLang="zh-CN" dirty="0">
                <a:latin typeface="Microsoft JhengHei"/>
                <a:ea typeface="Microsoft JhengHei"/>
              </a:rPr>
              <a:t>)</a:t>
            </a:r>
            <a:r>
              <a:rPr lang="zh-CN" altLang="en-US" dirty="0">
                <a:latin typeface="Microsoft JhengHei"/>
                <a:ea typeface="Microsoft JhengHei"/>
              </a:rPr>
              <a:t>乾洗手機使用管理系統</a:t>
            </a:r>
            <a:endParaRPr lang="zh-TW" dirty="0"/>
          </a:p>
        </p:txBody>
      </p:sp>
      <p:pic>
        <p:nvPicPr>
          <p:cNvPr id="4" name="圖片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378062A2-3D8A-4673-BC09-A5AC00C24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12" y="1574800"/>
            <a:ext cx="9159577" cy="4944708"/>
          </a:xfrm>
          <a:prstGeom prst="rect">
            <a:avLst/>
          </a:prstGeom>
        </p:spPr>
      </p:pic>
      <p:pic>
        <p:nvPicPr>
          <p:cNvPr id="7" name="圖片 4">
            <a:extLst>
              <a:ext uri="{FF2B5EF4-FFF2-40B4-BE49-F238E27FC236}">
                <a16:creationId xmlns:a16="http://schemas.microsoft.com/office/drawing/2014/main" id="{5120F019-D6D7-4D35-BA76-B5EE37859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67252" y="6432550"/>
            <a:ext cx="6000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8494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38D72-4217-4FA1-A280-A3B48E08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JhengHei"/>
                <a:ea typeface="Microsoft JhengHei"/>
              </a:rPr>
              <a:t>(</a:t>
            </a:r>
            <a:r>
              <a:rPr lang="zh-CN" altLang="en-US" dirty="0">
                <a:latin typeface="Microsoft JhengHei"/>
                <a:ea typeface="Microsoft JhengHei"/>
              </a:rPr>
              <a:t>一</a:t>
            </a:r>
            <a:r>
              <a:rPr lang="en-US" altLang="zh-CN" dirty="0">
                <a:latin typeface="Microsoft JhengHei"/>
                <a:ea typeface="Microsoft JhengHei"/>
              </a:rPr>
              <a:t>)</a:t>
            </a:r>
            <a:r>
              <a:rPr lang="zh-CN" altLang="en-US" dirty="0">
                <a:latin typeface="Microsoft JhengHei"/>
                <a:ea typeface="Microsoft JhengHei"/>
              </a:rPr>
              <a:t>乾洗手機使用管理系統</a:t>
            </a:r>
            <a:endParaRPr lang="zh-TW" altLang="en-US" dirty="0"/>
          </a:p>
        </p:txBody>
      </p:sp>
      <p:pic>
        <p:nvPicPr>
          <p:cNvPr id="8" name="圖片 8" descr="一張含有 文字, 地圖 的圖片&#10;&#10;描述是以高可信度產生">
            <a:extLst>
              <a:ext uri="{FF2B5EF4-FFF2-40B4-BE49-F238E27FC236}">
                <a16:creationId xmlns:a16="http://schemas.microsoft.com/office/drawing/2014/main" id="{CB4D06B3-D217-41FE-8C00-B4914E4AA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3606"/>
            <a:ext cx="9144000" cy="4941948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79CB97B-BA8D-4D8E-8DF4-0B877C59CFEB}"/>
              </a:ext>
            </a:extLst>
          </p:cNvPr>
          <p:cNvSpPr txBox="1">
            <a:spLocks/>
          </p:cNvSpPr>
          <p:nvPr/>
        </p:nvSpPr>
        <p:spPr bwMode="auto">
          <a:xfrm>
            <a:off x="563563" y="1078367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zh-TW" sz="2800" dirty="0">
                <a:latin typeface="Microsoft JhengHei"/>
                <a:ea typeface="Microsoft JhengHei"/>
              </a:rPr>
              <a:t>各時段使用次數長條圖</a:t>
            </a:r>
            <a:endParaRPr lang="zh-TW" altLang="en-US" sz="2800" kern="0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30924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479CB97B-BA8D-4D8E-8DF4-0B877C59CFEB}"/>
              </a:ext>
            </a:extLst>
          </p:cNvPr>
          <p:cNvSpPr txBox="1">
            <a:spLocks/>
          </p:cNvSpPr>
          <p:nvPr/>
        </p:nvSpPr>
        <p:spPr bwMode="auto">
          <a:xfrm>
            <a:off x="563563" y="1078367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zh-TW" sz="2800" dirty="0"/>
              <a:t>各日各時段使用次數長條圖</a:t>
            </a:r>
            <a:endParaRPr lang="zh-TW" altLang="en-US" sz="2800" kern="0" dirty="0">
              <a:latin typeface="Microsoft JhengHei"/>
              <a:ea typeface="Microsoft JhengHei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17144E-598D-4D95-B42B-B7BC9315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JhengHei"/>
                <a:ea typeface="Microsoft JhengHei"/>
              </a:rPr>
              <a:t>(</a:t>
            </a:r>
            <a:r>
              <a:rPr lang="zh-CN" altLang="en-US" dirty="0">
                <a:latin typeface="Microsoft JhengHei"/>
                <a:ea typeface="Microsoft JhengHei"/>
              </a:rPr>
              <a:t>一</a:t>
            </a:r>
            <a:r>
              <a:rPr lang="en-US" altLang="zh-CN" dirty="0">
                <a:latin typeface="Microsoft JhengHei"/>
                <a:ea typeface="Microsoft JhengHei"/>
              </a:rPr>
              <a:t>)</a:t>
            </a:r>
            <a:r>
              <a:rPr lang="zh-CN" altLang="en-US" dirty="0">
                <a:latin typeface="Microsoft JhengHei"/>
                <a:ea typeface="Microsoft JhengHei"/>
              </a:rPr>
              <a:t>乾洗手機使用管理系統</a:t>
            </a:r>
            <a:endParaRPr lang="zh-TW" dirty="0"/>
          </a:p>
        </p:txBody>
      </p:sp>
      <p:pic>
        <p:nvPicPr>
          <p:cNvPr id="4" name="圖片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04A43C6E-E5C0-4833-AF5D-50D0A68E0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255" y="1597478"/>
            <a:ext cx="9160255" cy="486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82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7E8F3-1E86-4B91-924F-7171E79E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JhengHei"/>
                <a:ea typeface="Microsoft JhengHei"/>
              </a:rPr>
              <a:t>(</a:t>
            </a:r>
            <a:r>
              <a:rPr lang="zh-CN" altLang="en-US" dirty="0">
                <a:latin typeface="Microsoft JhengHei"/>
                <a:ea typeface="Microsoft JhengHei"/>
              </a:rPr>
              <a:t>一</a:t>
            </a:r>
            <a:r>
              <a:rPr lang="en-US" altLang="zh-CN" dirty="0">
                <a:latin typeface="Microsoft JhengHei"/>
                <a:ea typeface="Microsoft JhengHei"/>
              </a:rPr>
              <a:t>)</a:t>
            </a:r>
            <a:r>
              <a:rPr lang="zh-CN" altLang="en-US" dirty="0">
                <a:latin typeface="Microsoft JhengHei"/>
                <a:ea typeface="Microsoft JhengHei"/>
              </a:rPr>
              <a:t>乾洗手機使用管理系統</a:t>
            </a:r>
            <a:endParaRPr lang="zh-TW" altLang="en-US" dirty="0"/>
          </a:p>
        </p:txBody>
      </p:sp>
      <p:pic>
        <p:nvPicPr>
          <p:cNvPr id="5" name="Web影片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044" y="1778000"/>
            <a:ext cx="9163044" cy="4752975"/>
          </a:xfr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79CB97B-BA8D-4D8E-8DF4-0B877C59CFEB}"/>
              </a:ext>
            </a:extLst>
          </p:cNvPr>
          <p:cNvSpPr txBox="1">
            <a:spLocks/>
          </p:cNvSpPr>
          <p:nvPr/>
        </p:nvSpPr>
        <p:spPr bwMode="auto">
          <a:xfrm>
            <a:off x="563563" y="1078367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sz="2800" kern="0" dirty="0">
                <a:latin typeface="Microsoft JhengHei"/>
                <a:ea typeface="Microsoft JhengHei"/>
              </a:rPr>
              <a:t>影片</a:t>
            </a:r>
            <a:r>
              <a:rPr lang="zh-TW" altLang="en-US" sz="2800" kern="0" dirty="0">
                <a:latin typeface="Microsoft JhengHei"/>
                <a:ea typeface="Microsoft JhengHei"/>
              </a:rPr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238799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0DBAD-F7AA-4A60-8116-E30039A1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JhengHei"/>
                <a:ea typeface="Microsoft JhengHei"/>
              </a:rPr>
              <a:t>(</a:t>
            </a:r>
            <a:r>
              <a:rPr lang="zh-CN" altLang="en-US" dirty="0">
                <a:latin typeface="Microsoft JhengHei"/>
                <a:ea typeface="Microsoft JhengHei"/>
              </a:rPr>
              <a:t>一</a:t>
            </a:r>
            <a:r>
              <a:rPr lang="en-US" altLang="zh-CN" dirty="0">
                <a:latin typeface="Microsoft JhengHei"/>
                <a:ea typeface="Microsoft JhengHei"/>
              </a:rPr>
              <a:t>)</a:t>
            </a:r>
            <a:r>
              <a:rPr lang="zh-CN" altLang="en-US" dirty="0">
                <a:latin typeface="Microsoft JhengHei"/>
                <a:ea typeface="Microsoft JhengHei"/>
              </a:rPr>
              <a:t>乾洗手機使用管理系統</a:t>
            </a:r>
            <a:endParaRPr lang="zh-TW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1DF86081-DB9C-4744-928C-0FFB297D6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377" y="2065492"/>
            <a:ext cx="5800725" cy="3476625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479CB97B-BA8D-4D8E-8DF4-0B877C59CFEB}"/>
              </a:ext>
            </a:extLst>
          </p:cNvPr>
          <p:cNvSpPr txBox="1">
            <a:spLocks/>
          </p:cNvSpPr>
          <p:nvPr/>
        </p:nvSpPr>
        <p:spPr bwMode="auto">
          <a:xfrm>
            <a:off x="563563" y="1078367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sz="2800" kern="0" dirty="0">
                <a:latin typeface="Microsoft JhengHei"/>
                <a:ea typeface="Microsoft JhengHei"/>
              </a:rPr>
              <a:t>可延伸用途</a:t>
            </a:r>
          </a:p>
        </p:txBody>
      </p:sp>
    </p:spTree>
    <p:extLst>
      <p:ext uri="{BB962C8B-B14F-4D97-AF65-F5344CB8AC3E}">
        <p14:creationId xmlns:p14="http://schemas.microsoft.com/office/powerpoint/2010/main" val="3764628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C757F-FD24-164F-BD7E-9C1CEDD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二</a:t>
            </a:r>
            <a:r>
              <a:rPr kumimoji="1" lang="en-US" altLang="zh-TW" dirty="0"/>
              <a:t>)</a:t>
            </a:r>
            <a:r>
              <a:rPr kumimoji="1" lang="zh-TW" altLang="en-US" dirty="0"/>
              <a:t>宿舍浴室使用管理系統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169C93-6E13-E746-8817-E83C838A2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總共會偵測六間浴室，每間浴室使用一組</a:t>
            </a:r>
            <a:r>
              <a:rPr lang="en-US" altLang="zh-TW" dirty="0"/>
              <a:t>mac address</a:t>
            </a:r>
            <a:r>
              <a:rPr lang="zh-TW" altLang="en-US" dirty="0"/>
              <a:t>，而一個浴缸代表一間浴室，假設那間浴室無人使用時，小豬不會從浴缸中冒出來，而有人使用時，小豬會從浴缸中冒出來。此時，我們會改變上次使用時間。</a:t>
            </a:r>
            <a:endParaRPr lang="zh-CN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922186-57A8-F840-851A-AE50C2F6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3" y="2536890"/>
            <a:ext cx="8229600" cy="40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59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3D9E8-BC2A-AB45-9D64-872BE543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三</a:t>
            </a:r>
            <a:r>
              <a:rPr kumimoji="1" lang="en-US" altLang="zh-TW" dirty="0"/>
              <a:t>)</a:t>
            </a:r>
            <a:r>
              <a:rPr kumimoji="1" lang="zh-TW" altLang="en-US" dirty="0"/>
              <a:t>籃球場使用管理系統</a:t>
            </a: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4AB9B6BF-F374-2F4C-8DE6-4CB37FAD9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籃球場數據蒐集（利用</a:t>
            </a:r>
            <a:r>
              <a:rPr lang="en-US" altLang="zh-TW" dirty="0" err="1"/>
              <a:t>LoRa</a:t>
            </a:r>
            <a:r>
              <a:rPr lang="zh-CN" altLang="en-US" dirty="0"/>
              <a:t>傳輸）</a:t>
            </a:r>
            <a:endParaRPr lang="en-US" altLang="zh-CN" dirty="0"/>
          </a:p>
          <a:p>
            <a:r>
              <a:rPr lang="zh-TW" altLang="en-US" dirty="0"/>
              <a:t>使用</a:t>
            </a:r>
            <a:r>
              <a:rPr lang="zh-CN" altLang="en-US" dirty="0"/>
              <a:t>三軸加速度器，進行震動感知</a:t>
            </a:r>
            <a:endParaRPr lang="en-US" altLang="zh-CN" dirty="0"/>
          </a:p>
          <a:p>
            <a:r>
              <a:rPr lang="zh-TW" altLang="en-US" dirty="0"/>
              <a:t>數據分析功能展示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767" y="2875402"/>
            <a:ext cx="6159233" cy="357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79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3D9E8-BC2A-AB45-9D64-872BE543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三</a:t>
            </a:r>
            <a:r>
              <a:rPr kumimoji="1" lang="en-US" altLang="zh-TW" dirty="0"/>
              <a:t>)</a:t>
            </a:r>
            <a:r>
              <a:rPr kumimoji="1" lang="zh-TW" altLang="en-US" dirty="0"/>
              <a:t>籃球場使用管理系統</a:t>
            </a: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0C549A0A-A7B7-194D-A47E-BF7AA437F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158" y="1483474"/>
            <a:ext cx="8494005" cy="5374526"/>
          </a:xfr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08528DE-0D9C-2040-A65B-734679B66505}"/>
              </a:ext>
            </a:extLst>
          </p:cNvPr>
          <p:cNvSpPr txBox="1">
            <a:spLocks/>
          </p:cNvSpPr>
          <p:nvPr/>
        </p:nvSpPr>
        <p:spPr bwMode="auto">
          <a:xfrm>
            <a:off x="563563" y="1078367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dirty="0"/>
              <a:t>網頁呈現 </a:t>
            </a:r>
          </a:p>
          <a:p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835585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D2E81-2F7F-F04E-B256-0251FEB5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三</a:t>
            </a:r>
            <a:r>
              <a:rPr kumimoji="1" lang="en-US" altLang="zh-TW" dirty="0"/>
              <a:t>)</a:t>
            </a:r>
            <a:r>
              <a:rPr kumimoji="1" lang="zh-TW" altLang="en-US" dirty="0"/>
              <a:t>籃球場使用管理系統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8528DE-0D9C-2040-A65B-734679B6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數據分析功能展示，透過兩兩張圖的比較得知：</a:t>
            </a:r>
            <a:endParaRPr lang="en-US" altLang="zh-TW" dirty="0"/>
          </a:p>
          <a:p>
            <a:pPr lvl="1"/>
            <a:r>
              <a:rPr lang="zh-TW" altLang="en-US" dirty="0"/>
              <a:t>第三場地</a:t>
            </a:r>
            <a:r>
              <a:rPr lang="en-US" altLang="zh-TW" dirty="0"/>
              <a:t>(</a:t>
            </a:r>
            <a:r>
              <a:rPr lang="zh-TW" altLang="en-US" dirty="0"/>
              <a:t>左</a:t>
            </a:r>
            <a:r>
              <a:rPr lang="en-US" altLang="zh-TW" dirty="0"/>
              <a:t>)</a:t>
            </a:r>
            <a:r>
              <a:rPr lang="zh-TW" altLang="en-US" dirty="0"/>
              <a:t>，使⽤用⾼高峰期為早上</a:t>
            </a:r>
            <a:r>
              <a:rPr lang="en-US" altLang="zh-TW" dirty="0"/>
              <a:t>9</a:t>
            </a:r>
            <a:r>
              <a:rPr lang="zh-TW" altLang="en-US" dirty="0"/>
              <a:t>點、午後時段，還有晚 上時段。 </a:t>
            </a:r>
            <a:endParaRPr lang="en-US" altLang="zh-TW" dirty="0"/>
          </a:p>
          <a:p>
            <a:pPr lvl="1"/>
            <a:r>
              <a:rPr lang="zh-TW" altLang="en-US" dirty="0"/>
              <a:t>第四場地</a:t>
            </a:r>
            <a:r>
              <a:rPr lang="en-US" altLang="zh-TW" dirty="0"/>
              <a:t>(</a:t>
            </a:r>
            <a:r>
              <a:rPr lang="zh-TW" altLang="en-US" dirty="0"/>
              <a:t>右</a:t>
            </a:r>
            <a:r>
              <a:rPr lang="en-US" altLang="zh-TW" dirty="0"/>
              <a:t>)</a:t>
            </a:r>
            <a:r>
              <a:rPr lang="zh-TW" altLang="en-US" dirty="0"/>
              <a:t>，使⽤用⾼高峰期為早上九點至晚上八點</a:t>
            </a:r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FFDEC0-F696-564F-B3BF-4D5C5985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8954"/>
            <a:ext cx="9175828" cy="25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3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D95C3-A863-6A41-AA16-DC1D4339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</a:t>
            </a:r>
            <a:r>
              <a:rPr kumimoji="1" lang="zh-CN" altLang="en-US" dirty="0"/>
              <a:t>下載</a:t>
            </a:r>
            <a:r>
              <a:rPr kumimoji="1" lang="en-US" altLang="zh-TW" dirty="0"/>
              <a:t>/</a:t>
            </a:r>
            <a:r>
              <a:rPr kumimoji="1" lang="zh-CN" altLang="en-US" dirty="0"/>
              <a:t>使用（</a:t>
            </a:r>
            <a:r>
              <a:rPr kumimoji="1" lang="en-US" altLang="zh-TW" dirty="0"/>
              <a:t>1/4</a:t>
            </a:r>
            <a:r>
              <a:rPr kumimoji="1" lang="zh-CN" altLang="en-US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88963-CEC8-AA49-8595-621788E7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Play</a:t>
            </a:r>
            <a:r>
              <a:rPr lang="zh-CN" altLang="en-US" dirty="0"/>
              <a:t>下載「</a:t>
            </a:r>
            <a:r>
              <a:rPr lang="en-US" altLang="zh-TW" dirty="0" err="1"/>
              <a:t>nRF</a:t>
            </a:r>
            <a:r>
              <a:rPr lang="zh-TW" altLang="en-US" dirty="0"/>
              <a:t> </a:t>
            </a:r>
            <a:r>
              <a:rPr lang="en-US" altLang="zh-TW" dirty="0"/>
              <a:t>Toolbox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BLE</a:t>
            </a:r>
            <a:r>
              <a:rPr lang="zh-CN" altLang="en-US" dirty="0"/>
              <a:t>」</a:t>
            </a:r>
            <a:endParaRPr lang="en-US" altLang="zh-CN" dirty="0"/>
          </a:p>
          <a:p>
            <a:r>
              <a:rPr lang="en-US" altLang="zh-TW" dirty="0"/>
              <a:t>App Store</a:t>
            </a:r>
            <a:r>
              <a:rPr lang="zh-TW" altLang="en-US" dirty="0"/>
              <a:t>下載</a:t>
            </a:r>
            <a:r>
              <a:rPr lang="zh-CN" altLang="en-US" dirty="0"/>
              <a:t>「</a:t>
            </a:r>
            <a:r>
              <a:rPr lang="en-US" altLang="zh-TW" dirty="0" err="1"/>
              <a:t>nRF</a:t>
            </a:r>
            <a:r>
              <a:rPr lang="zh-TW" altLang="en-US" dirty="0"/>
              <a:t> </a:t>
            </a:r>
            <a:r>
              <a:rPr lang="en-US" altLang="zh-TW"/>
              <a:t>Toolbox</a:t>
            </a:r>
            <a:r>
              <a:rPr lang="zh-CN" altLang="en-US"/>
              <a:t>」</a:t>
            </a:r>
            <a:endParaRPr lang="en-US" altLang="zh-CN" dirty="0"/>
          </a:p>
          <a:p>
            <a:r>
              <a:rPr lang="zh-CN" altLang="en-US" dirty="0"/>
              <a:t>點選「安裝」</a:t>
            </a:r>
            <a:endParaRPr lang="zh-TW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5E375B-8DD4-4949-ABA3-D3E8612841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90" y="2704567"/>
            <a:ext cx="5997394" cy="24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398268-6F40-304C-BA98-7B677267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/>
                <a:ea typeface="Microsoft JhengHei"/>
              </a:rPr>
              <a:t>(</a:t>
            </a:r>
            <a:r>
              <a:rPr kumimoji="1" lang="zh-TW" altLang="en-US" dirty="0">
                <a:latin typeface="Microsoft JhengHei"/>
                <a:ea typeface="Microsoft JhengHei"/>
              </a:rPr>
              <a:t>四</a:t>
            </a:r>
            <a:r>
              <a:rPr kumimoji="1" lang="en-US" altLang="zh-TW" dirty="0">
                <a:latin typeface="Microsoft JhengHei"/>
                <a:ea typeface="Microsoft JhengHei"/>
              </a:rPr>
              <a:t>)</a:t>
            </a:r>
            <a:r>
              <a:rPr kumimoji="1" lang="zh-CN" altLang="en-US" dirty="0">
                <a:latin typeface="Microsoft JhengHei"/>
                <a:ea typeface="Microsoft JhengHei"/>
              </a:rPr>
              <a:t>駐警隊巡邏範圍監測管理系統</a:t>
            </a:r>
            <a:endParaRPr kumimoji="1" lang="zh-TW" b="0" dirty="0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3D76F4-B92B-A048-B105-06E1081E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與駐警隊合作，將</a:t>
            </a:r>
            <a:r>
              <a:rPr lang="en-US" altLang="zh-TW" dirty="0" err="1"/>
              <a:t>LoRa</a:t>
            </a:r>
            <a:r>
              <a:rPr lang="zh-TW" altLang="en-US" dirty="0"/>
              <a:t>感測器安裝在駐警隊的巡邏車上，藉由長期的觀察，來了解校園內哪裡是巡邏死角。再將數據經過一些處理後給駐警隊參考。建立學生與校方的溝通橋樑。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3C4E2F-4974-974E-98FB-136A7C13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58" y="3429000"/>
            <a:ext cx="1957614" cy="25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99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6A180-60D7-4FCA-B8BB-D6352F73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/>
                <a:ea typeface="Microsoft JhengHei"/>
              </a:rPr>
              <a:t>(</a:t>
            </a:r>
            <a:r>
              <a:rPr kumimoji="1" lang="zh-TW" altLang="en-US" dirty="0">
                <a:latin typeface="Microsoft JhengHei"/>
                <a:ea typeface="Microsoft JhengHei"/>
              </a:rPr>
              <a:t>四</a:t>
            </a:r>
            <a:r>
              <a:rPr kumimoji="1" lang="en-US" altLang="zh-TW" dirty="0">
                <a:latin typeface="Microsoft JhengHei"/>
                <a:ea typeface="Microsoft JhengHei"/>
              </a:rPr>
              <a:t>)</a:t>
            </a:r>
            <a:r>
              <a:rPr kumimoji="1" lang="zh-CN" altLang="en-US" dirty="0">
                <a:latin typeface="Microsoft JhengHei"/>
                <a:ea typeface="Microsoft JhengHei"/>
              </a:rPr>
              <a:t>駐警隊巡邏範圍監測管理系統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4E3D76F4-B92B-A048-B105-06E1081EE041}"/>
              </a:ext>
            </a:extLst>
          </p:cNvPr>
          <p:cNvSpPr txBox="1">
            <a:spLocks/>
          </p:cNvSpPr>
          <p:nvPr/>
        </p:nvSpPr>
        <p:spPr bwMode="auto">
          <a:xfrm>
            <a:off x="563563" y="946165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學生創意成果展示</a:t>
            </a:r>
            <a:endParaRPr lang="en-US" altLang="zh-TW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3BF7CEA-643E-6842-9F12-8F5D095A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3" y="1565105"/>
            <a:ext cx="8403931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7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The 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443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D95C3-A863-6A41-AA16-DC1D4339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</a:t>
            </a:r>
            <a:r>
              <a:rPr kumimoji="1" lang="zh-CN" altLang="en-US" dirty="0"/>
              <a:t>下載</a:t>
            </a:r>
            <a:r>
              <a:rPr kumimoji="1" lang="en-US" altLang="zh-TW" dirty="0"/>
              <a:t>/</a:t>
            </a:r>
            <a:r>
              <a:rPr kumimoji="1" lang="zh-CN" altLang="en-US" dirty="0"/>
              <a:t>使用</a:t>
            </a:r>
            <a:r>
              <a:rPr kumimoji="1" lang="en-US" altLang="zh-TW" dirty="0"/>
              <a:t>(2/4)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88963-CEC8-AA49-8595-621788E7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點選「</a:t>
            </a:r>
            <a:r>
              <a:rPr lang="en-US" altLang="zh-TW"/>
              <a:t>UART</a:t>
            </a:r>
            <a:r>
              <a:rPr lang="zh-CN" altLang="en-US"/>
              <a:t>」</a:t>
            </a:r>
            <a:endParaRPr lang="en-US" altLang="zh-CN"/>
          </a:p>
          <a:p>
            <a:r>
              <a:rPr lang="zh-CN" altLang="en-US"/>
              <a:t>點選「</a:t>
            </a:r>
            <a:r>
              <a:rPr lang="en-US" altLang="zh-TW"/>
              <a:t>CONNECT</a:t>
            </a:r>
            <a:r>
              <a:rPr lang="zh-CN" altLang="en-US"/>
              <a:t>」</a:t>
            </a:r>
            <a:endParaRPr lang="zh-TW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F9C985-8840-CC44-ACE8-E870A89162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46" y="2699657"/>
            <a:ext cx="2786742" cy="35059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81B019F-3597-694D-A33D-924DD19459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9" y="2699657"/>
            <a:ext cx="2786743" cy="35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7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D95C3-A863-6A41-AA16-DC1D4339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</a:t>
            </a:r>
            <a:r>
              <a:rPr kumimoji="1" lang="zh-CN" altLang="en-US" dirty="0"/>
              <a:t>下載</a:t>
            </a:r>
            <a:r>
              <a:rPr kumimoji="1" lang="en-US" altLang="zh-TW" dirty="0"/>
              <a:t>/</a:t>
            </a:r>
            <a:r>
              <a:rPr kumimoji="1" lang="zh-CN" altLang="en-US" dirty="0"/>
              <a:t>使用</a:t>
            </a:r>
            <a:r>
              <a:rPr kumimoji="1" lang="en-US" altLang="zh-TW" dirty="0"/>
              <a:t>(3/4)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88963-CEC8-AA49-8595-621788E7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根據藍芽</a:t>
            </a:r>
            <a:r>
              <a:rPr lang="en-US" altLang="zh-TW" err="1"/>
              <a:t>MacAddr</a:t>
            </a:r>
            <a:r>
              <a:rPr lang="zh-CN" altLang="en-US"/>
              <a:t>選取「</a:t>
            </a:r>
            <a:r>
              <a:rPr lang="en-US" altLang="zh-TW" err="1"/>
              <a:t>MDevice</a:t>
            </a:r>
            <a:r>
              <a:rPr lang="zh-CN" altLang="en-US"/>
              <a:t>」，以建立連線</a:t>
            </a:r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4840F5-C0E5-F94B-9874-5E1B4E5EBB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3" y="2234066"/>
            <a:ext cx="5270500" cy="22193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13974" y="3353822"/>
            <a:ext cx="249294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macaddr</a:t>
            </a:r>
            <a:r>
              <a:rPr lang="en-US" altLang="zh-TW" dirty="0"/>
              <a:t>=95bec65c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2976279" y="3371249"/>
            <a:ext cx="1162584" cy="33447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00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D95C3-A863-6A41-AA16-DC1D4339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</a:t>
            </a:r>
            <a:r>
              <a:rPr kumimoji="1" lang="zh-CN" altLang="en-US" dirty="0"/>
              <a:t>下載</a:t>
            </a:r>
            <a:r>
              <a:rPr kumimoji="1" lang="en-US" altLang="zh-TW" dirty="0"/>
              <a:t>/</a:t>
            </a:r>
            <a:r>
              <a:rPr kumimoji="1" lang="zh-CN" altLang="en-US" dirty="0"/>
              <a:t>使用</a:t>
            </a:r>
            <a:r>
              <a:rPr kumimoji="1" lang="en-US" altLang="zh-TW" dirty="0"/>
              <a:t>(4/4)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88963-CEC8-AA49-8595-621788E7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向右滑動開啟</a:t>
            </a:r>
            <a:r>
              <a:rPr lang="en-US" altLang="zh-TW" dirty="0"/>
              <a:t>Console</a:t>
            </a:r>
            <a:r>
              <a:rPr lang="zh-TW" altLang="zh-TW" dirty="0"/>
              <a:t>（輸入</a:t>
            </a:r>
            <a:r>
              <a:rPr lang="en-US" altLang="zh-TW" dirty="0"/>
              <a:t>Command</a:t>
            </a:r>
            <a:r>
              <a:rPr lang="zh-TW" altLang="zh-TW" dirty="0"/>
              <a:t>）</a:t>
            </a:r>
          </a:p>
          <a:p>
            <a:r>
              <a:rPr lang="en-US" altLang="zh-TW" dirty="0"/>
              <a:t>Console</a:t>
            </a:r>
            <a:r>
              <a:rPr lang="zh-TW" altLang="zh-TW" dirty="0"/>
              <a:t>中輸入</a:t>
            </a:r>
            <a:r>
              <a:rPr lang="en-US" altLang="zh-TW" dirty="0"/>
              <a:t>Command/</a:t>
            </a:r>
            <a:r>
              <a:rPr lang="zh-TW" altLang="zh-TW" dirty="0"/>
              <a:t>送出</a:t>
            </a:r>
            <a:r>
              <a:rPr lang="en-US" altLang="zh-TW" dirty="0"/>
              <a:t>Command</a:t>
            </a:r>
            <a:endParaRPr lang="zh-TW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BC3733-689D-CA47-AEEE-6902D4710A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8" y="2405379"/>
            <a:ext cx="2302193" cy="381036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60259D54-F6EF-7B48-B464-4929988CDE57}"/>
              </a:ext>
            </a:extLst>
          </p:cNvPr>
          <p:cNvGrpSpPr/>
          <p:nvPr/>
        </p:nvGrpSpPr>
        <p:grpSpPr>
          <a:xfrm>
            <a:off x="3020651" y="2409055"/>
            <a:ext cx="2302193" cy="3806688"/>
            <a:chOff x="3020651" y="2409055"/>
            <a:chExt cx="2302193" cy="380668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1F15B97-DC59-654C-9414-C5B32D98D1CC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5"/>
            <a:stretch/>
          </p:blipFill>
          <p:spPr bwMode="auto">
            <a:xfrm>
              <a:off x="3020651" y="2409055"/>
              <a:ext cx="2302193" cy="38066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9179DCF0-B1CC-E34E-9C3A-B5E344C7BC7D}"/>
                </a:ext>
              </a:extLst>
            </p:cNvPr>
            <p:cNvCxnSpPr>
              <a:cxnSpLocks/>
            </p:cNvCxnSpPr>
            <p:nvPr/>
          </p:nvCxnSpPr>
          <p:spPr>
            <a:xfrm>
              <a:off x="3374571" y="5191715"/>
              <a:ext cx="165462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452616"/>
      </p:ext>
    </p:extLst>
  </p:cSld>
  <p:clrMapOvr>
    <a:masterClrMapping/>
  </p:clrMapOvr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7958</TotalTime>
  <Words>2050</Words>
  <Application>Microsoft Office PowerPoint</Application>
  <PresentationFormat>如螢幕大小 (4:3)</PresentationFormat>
  <Paragraphs>280</Paragraphs>
  <Slides>62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76" baseType="lpstr">
      <vt:lpstr>MS PGothic</vt:lpstr>
      <vt:lpstr>MS PGothic</vt:lpstr>
      <vt:lpstr>Microsoft JhengHei</vt:lpstr>
      <vt:lpstr>Microsoft JhengHei</vt:lpstr>
      <vt:lpstr>Arial</vt:lpstr>
      <vt:lpstr>Candara</vt:lpstr>
      <vt:lpstr>Helvetica</vt:lpstr>
      <vt:lpstr>Segoe UI</vt:lpstr>
      <vt:lpstr>Symbol</vt:lpstr>
      <vt:lpstr>Times New Roman</vt:lpstr>
      <vt:lpstr>Verdana</vt:lpstr>
      <vt:lpstr>Webdings</vt:lpstr>
      <vt:lpstr>Wingdings</vt:lpstr>
      <vt:lpstr>1_os-8</vt:lpstr>
      <vt:lpstr>穿戴式感應器與智慧校園創新應用設計開發</vt:lpstr>
      <vt:lpstr>Outline</vt:lpstr>
      <vt:lpstr>安裝課程所需工具</vt:lpstr>
      <vt:lpstr>Postman</vt:lpstr>
      <vt:lpstr>下載Postman</vt:lpstr>
      <vt:lpstr>APP下載/使用（1/4）</vt:lpstr>
      <vt:lpstr>APP下載/使用(2/4)</vt:lpstr>
      <vt:lpstr>APP下載/使用(3/4)</vt:lpstr>
      <vt:lpstr>APP下載/使用(4/4)</vt:lpstr>
      <vt:lpstr>智慧校園平台使用介紹</vt:lpstr>
      <vt:lpstr>架構</vt:lpstr>
      <vt:lpstr>campus.kits.tw/login</vt:lpstr>
      <vt:lpstr>註冊頁面 – 學生</vt:lpstr>
      <vt:lpstr>成功登入 – 學生</vt:lpstr>
      <vt:lpstr>感應器申請 ( 1/5 )</vt:lpstr>
      <vt:lpstr>感應器申請 ( 2/5 )</vt:lpstr>
      <vt:lpstr>感應器申請 ( 3/5 )</vt:lpstr>
      <vt:lpstr>感應器申請 ( 4/5 )</vt:lpstr>
      <vt:lpstr>感應器申請 ( 5/5 )</vt:lpstr>
      <vt:lpstr>感應器報表(一般)( 1/6 )</vt:lpstr>
      <vt:lpstr>感應器報表(一般)( 2/6 )</vt:lpstr>
      <vt:lpstr>感應器報表(一般)( 3/6 )</vt:lpstr>
      <vt:lpstr>感應器報表(一般)( 4/6 )</vt:lpstr>
      <vt:lpstr>感應器報表(一般)( 5/6 )</vt:lpstr>
      <vt:lpstr>感應器報表(一般)( 6/6 )</vt:lpstr>
      <vt:lpstr>感應器報表(三軸)( 1/4 )</vt:lpstr>
      <vt:lpstr>感應器報表(三軸)( 2/4 )</vt:lpstr>
      <vt:lpstr>感應器報表(三軸)( 3/4 )</vt:lpstr>
      <vt:lpstr>感應器報表(三軸)( 4/4 )</vt:lpstr>
      <vt:lpstr>API OAuth- 取得 Token(1/4)</vt:lpstr>
      <vt:lpstr>API OAuth-取得 Token(2/4)</vt:lpstr>
      <vt:lpstr>API OAuth-取得 Data(3/4)</vt:lpstr>
      <vt:lpstr>API 參數介紹(4/4)</vt:lpstr>
      <vt:lpstr>穿戴式感應器參數設定</vt:lpstr>
      <vt:lpstr>查詢剩餘電力(電壓)</vt:lpstr>
      <vt:lpstr>查詢版本資訊</vt:lpstr>
      <vt:lpstr>查詢可用指令</vt:lpstr>
      <vt:lpstr>查詢目前溫溼度氣壓</vt:lpstr>
      <vt:lpstr>敏感度設定</vt:lpstr>
      <vt:lpstr>震動計時器設定</vt:lpstr>
      <vt:lpstr>溫溼度氣壓回報間隔設定</vt:lpstr>
      <vt:lpstr>GPS定位回報間隔設定</vt:lpstr>
      <vt:lpstr>GPS定位回報間隔設定</vt:lpstr>
      <vt:lpstr>電壓回報間隔設定</vt:lpstr>
      <vt:lpstr>校園創新應用範例</vt:lpstr>
      <vt:lpstr>(一)乾洗手機使用管理系統</vt:lpstr>
      <vt:lpstr>(一)乾洗手機使用管理系統</vt:lpstr>
      <vt:lpstr>(一)乾洗手機使用管理系統</vt:lpstr>
      <vt:lpstr>(一)乾洗手機使用管理系統</vt:lpstr>
      <vt:lpstr>(一)乾洗手機使用管理系統</vt:lpstr>
      <vt:lpstr>(一)乾洗手機使用管理系統</vt:lpstr>
      <vt:lpstr>(一)乾洗手機使用管理系統</vt:lpstr>
      <vt:lpstr>(一)乾洗手機使用管理系統</vt:lpstr>
      <vt:lpstr>(一)乾洗手機使用管理系統</vt:lpstr>
      <vt:lpstr>(一)乾洗手機使用管理系統</vt:lpstr>
      <vt:lpstr>(二)宿舍浴室使用管理系統</vt:lpstr>
      <vt:lpstr>(三)籃球場使用管理系統</vt:lpstr>
      <vt:lpstr>(三)籃球場使用管理系統</vt:lpstr>
      <vt:lpstr>(三)籃球場使用管理系統</vt:lpstr>
      <vt:lpstr>(四)駐警隊巡邏範圍監測管理系統</vt:lpstr>
      <vt:lpstr>(四)駐警隊巡邏範圍監測管理系統</vt:lpstr>
      <vt:lpstr>The End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Ericwahahaha</dc:creator>
  <cp:lastModifiedBy>Jerry</cp:lastModifiedBy>
  <cp:revision>48</cp:revision>
  <cp:lastPrinted>2019-01-23T06:31:43Z</cp:lastPrinted>
  <dcterms:created xsi:type="dcterms:W3CDTF">2008-07-20T15:16:37Z</dcterms:created>
  <dcterms:modified xsi:type="dcterms:W3CDTF">2020-08-30T06:14:18Z</dcterms:modified>
</cp:coreProperties>
</file>